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44" r:id="rId1"/>
  </p:sldMasterIdLst>
  <p:notesMasterIdLst>
    <p:notesMasterId r:id="rId41"/>
  </p:notesMasterIdLst>
  <p:handoutMasterIdLst>
    <p:handoutMasterId r:id="rId42"/>
  </p:handoutMasterIdLst>
  <p:sldIdLst>
    <p:sldId id="265" r:id="rId2"/>
    <p:sldId id="331" r:id="rId3"/>
    <p:sldId id="330" r:id="rId4"/>
    <p:sldId id="332" r:id="rId5"/>
    <p:sldId id="340" r:id="rId6"/>
    <p:sldId id="342" r:id="rId7"/>
    <p:sldId id="311" r:id="rId8"/>
    <p:sldId id="353" r:id="rId9"/>
    <p:sldId id="324" r:id="rId10"/>
    <p:sldId id="351" r:id="rId11"/>
    <p:sldId id="334" r:id="rId12"/>
    <p:sldId id="354" r:id="rId13"/>
    <p:sldId id="347" r:id="rId14"/>
    <p:sldId id="321" r:id="rId15"/>
    <p:sldId id="352" r:id="rId16"/>
    <p:sldId id="355" r:id="rId17"/>
    <p:sldId id="356" r:id="rId18"/>
    <p:sldId id="357" r:id="rId19"/>
    <p:sldId id="336" r:id="rId20"/>
    <p:sldId id="344" r:id="rId21"/>
    <p:sldId id="346" r:id="rId22"/>
    <p:sldId id="277" r:id="rId23"/>
    <p:sldId id="339" r:id="rId24"/>
    <p:sldId id="319" r:id="rId25"/>
    <p:sldId id="343" r:id="rId26"/>
    <p:sldId id="345" r:id="rId27"/>
    <p:sldId id="327" r:id="rId28"/>
    <p:sldId id="328" r:id="rId29"/>
    <p:sldId id="315" r:id="rId30"/>
    <p:sldId id="320" r:id="rId31"/>
    <p:sldId id="326" r:id="rId32"/>
    <p:sldId id="350" r:id="rId33"/>
    <p:sldId id="323" r:id="rId34"/>
    <p:sldId id="325" r:id="rId35"/>
    <p:sldId id="338" r:id="rId36"/>
    <p:sldId id="317" r:id="rId37"/>
    <p:sldId id="349" r:id="rId38"/>
    <p:sldId id="348" r:id="rId39"/>
    <p:sldId id="286" r:id="rId40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DC4405"/>
    <a:srgbClr val="CE882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0" autoAdjust="0"/>
    <p:restoredTop sz="86047" autoAdjust="0"/>
  </p:normalViewPr>
  <p:slideViewPr>
    <p:cSldViewPr snapToGrid="0" snapToObjects="1">
      <p:cViewPr varScale="1">
        <p:scale>
          <a:sx n="80" d="100"/>
          <a:sy n="80" d="100"/>
        </p:scale>
        <p:origin x="57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48156-2015-4351-B75A-FAFFE06383B9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A51AA-B25F-44B8-9DCB-EC9885995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8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A0696-E8A4-5E47-B426-CB2DE1C28947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9D37-EB39-9B49-85DF-DD837FDB43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Tackle box</a:t>
            </a:r>
          </a:p>
          <a:p>
            <a:r>
              <a:rPr lang="en-US" dirty="0"/>
              <a:t>Fanny pack</a:t>
            </a:r>
          </a:p>
          <a:p>
            <a:r>
              <a:rPr lang="en-US" dirty="0"/>
              <a:t>Duffle bag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0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Tackle box</a:t>
            </a:r>
          </a:p>
          <a:p>
            <a:r>
              <a:rPr lang="en-US" dirty="0"/>
              <a:t>Fanny pack</a:t>
            </a:r>
          </a:p>
          <a:p>
            <a:r>
              <a:rPr lang="en-US" dirty="0"/>
              <a:t>Duffle bag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9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Multiple locations</a:t>
            </a:r>
            <a:r>
              <a:rPr lang="en-US" baseline="0" dirty="0"/>
              <a:t> – cant access the main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2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39D37-EB39-9B49-85DF-DD837FDB43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9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B4554F2B-4BCF-4197-901F-D7CA0C5C3346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31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8BB0-1F20-4C6B-A56C-896A9F73FB4A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6990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C60DA-11B7-472A-AFEF-07FB059A27D8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9572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358734"/>
            <a:ext cx="7543803" cy="41405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Full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823593" y="2343437"/>
            <a:ext cx="3748408" cy="3480716"/>
          </a:xfrm>
        </p:spPr>
        <p:txBody>
          <a:bodyPr wrap="square" lIns="0" tIns="0" rIns="0" bIns="0" anchor="t" anchorCtr="0">
            <a:normAutofit/>
          </a:bodyPr>
          <a:lstStyle>
            <a:lvl1pPr algn="l">
              <a:defRPr sz="6000" cap="all" baseline="0">
                <a:solidFill>
                  <a:srgbClr val="DC4405"/>
                </a:solidFill>
                <a:latin typeface="Stratum2 Bold" charset="0"/>
              </a:defRPr>
            </a:lvl1pPr>
          </a:lstStyle>
          <a:p>
            <a:r>
              <a:rPr lang="en-US" dirty="0"/>
              <a:t>Headline or title of event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5" y="119036"/>
            <a:ext cx="2612262" cy="1433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1F21A-8405-4DA5-BEAC-3D4CC71D54EA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5289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85F84-9683-4B1B-940C-516296C3B9E2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3269100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B2AD-074C-4247-B20E-4BA1D1B80702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368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C26FB-39E8-4A97-A330-257F2E3058A9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00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405D-5078-464B-95D5-AD1D787A29C3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8105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55EF8-B59A-48DF-A116-AFDAD4B003AB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6320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4AEE7-DB1F-4DD1-9290-70ECE3C49600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7647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845D-AA64-4C6F-B170-8AA45DD4B329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1050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28077EF-3DB9-4852-A8C8-9AA18A70A9F8}" type="datetimeFigureOut">
              <a:rPr lang="en-US" smtClean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1495" y="921566"/>
            <a:ext cx="788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55" y="76199"/>
            <a:ext cx="685800" cy="7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06" r:id="rId12"/>
    <p:sldLayoutId id="214748370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1" y="347132"/>
            <a:ext cx="7579529" cy="2108199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Preparedness Kits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8501" y="5523996"/>
            <a:ext cx="7543800" cy="793380"/>
          </a:xfrm>
        </p:spPr>
        <p:txBody>
          <a:bodyPr>
            <a:noAutofit/>
          </a:bodyPr>
          <a:lstStyle/>
          <a:p>
            <a:pPr algn="ctr"/>
            <a:r>
              <a:rPr lang="en-US" sz="1400" dirty="0"/>
              <a:t>OSU Emergency Preparedness </a:t>
            </a:r>
            <a:br>
              <a:rPr lang="en-US" sz="1400" dirty="0"/>
            </a:br>
            <a:r>
              <a:rPr lang="en-US" sz="1400" dirty="0"/>
              <a:t>emergency@oregonstate.edu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09" y="2082914"/>
            <a:ext cx="2502836" cy="261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52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Build Your Own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55969" y="1820864"/>
            <a:ext cx="6858000" cy="435133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Import considerations when making a kit:</a:t>
            </a:r>
          </a:p>
          <a:p>
            <a:r>
              <a:rPr lang="en-US" dirty="0"/>
              <a:t>Your specific needs </a:t>
            </a:r>
          </a:p>
          <a:p>
            <a:r>
              <a:rPr lang="en-US" dirty="0"/>
              <a:t>Climate of storage area</a:t>
            </a:r>
          </a:p>
          <a:p>
            <a:r>
              <a:rPr lang="en-US" dirty="0"/>
              <a:t>Budget </a:t>
            </a:r>
          </a:p>
          <a:p>
            <a:r>
              <a:rPr lang="en-US" dirty="0"/>
              <a:t>Knowledge of items and uses</a:t>
            </a:r>
          </a:p>
          <a:p>
            <a:r>
              <a:rPr lang="en-US" dirty="0"/>
              <a:t>Flexibility 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Image result for preparedness k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97" y="3980252"/>
            <a:ext cx="452437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80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Who’s Using The Kit?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55969" y="1820864"/>
            <a:ext cx="6858000" cy="435133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person</a:t>
            </a:r>
          </a:p>
          <a:p>
            <a:r>
              <a:rPr lang="en-US" dirty="0"/>
              <a:t>Single family</a:t>
            </a:r>
          </a:p>
          <a:p>
            <a:r>
              <a:rPr lang="en-US" dirty="0"/>
              <a:t>Household</a:t>
            </a:r>
          </a:p>
          <a:p>
            <a:r>
              <a:rPr lang="en-US" dirty="0"/>
              <a:t>Extended family </a:t>
            </a:r>
          </a:p>
          <a:p>
            <a:r>
              <a:rPr lang="en-US" dirty="0"/>
              <a:t>Neighborhoods</a:t>
            </a:r>
          </a:p>
          <a:p>
            <a:r>
              <a:rPr lang="en-US" dirty="0"/>
              <a:t>Coworkers</a:t>
            </a:r>
          </a:p>
          <a:p>
            <a:r>
              <a:rPr lang="en-US" dirty="0"/>
              <a:t>Community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Image result for emergency food to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21" y="2021814"/>
            <a:ext cx="4376170" cy="29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11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We Need to Consider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55969" y="1820864"/>
            <a:ext cx="6858000" cy="435133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3200" dirty="0"/>
              <a:t>Somethings</a:t>
            </a:r>
          </a:p>
          <a:p>
            <a:pPr marL="342900" indent="-342900">
              <a:buAutoNum type="arabicPeriod"/>
            </a:pPr>
            <a:r>
              <a:rPr lang="en-US" sz="3200" dirty="0"/>
              <a:t>Something for your somethings</a:t>
            </a:r>
          </a:p>
          <a:p>
            <a:pPr marL="342900" indent="-342900">
              <a:buAutoNum type="arabicPeriod"/>
            </a:pPr>
            <a:r>
              <a:rPr lang="en-US" sz="3200" dirty="0"/>
              <a:t>Somewhere for your somethings’, something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18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Somethings (Items)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345" y="1006661"/>
            <a:ext cx="45623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Look at the Basics First: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(First-aid/medication)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4" name="Picture 6" descr="Image result for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36" y="1204602"/>
            <a:ext cx="2647915" cy="176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food can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35" y="3193646"/>
            <a:ext cx="2647915" cy="149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lant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7" y="4943788"/>
            <a:ext cx="1727479" cy="17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lean 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333" y="4943368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first a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35" y="5008379"/>
            <a:ext cx="2375096" cy="146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768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Long Term Camping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529" y="1207294"/>
            <a:ext cx="73051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dirty="0"/>
              <a:t>One way to think of kits is to think of it as long term camping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3529" y="1829104"/>
            <a:ext cx="32054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dirty="0"/>
              <a:t>What do I need for a 3-day camping trip?</a:t>
            </a:r>
          </a:p>
          <a:p>
            <a:endParaRPr lang="en-US" dirty="0"/>
          </a:p>
          <a:p>
            <a:r>
              <a:rPr lang="en-US" dirty="0"/>
              <a:t>For a 2-week camping trip?</a:t>
            </a:r>
          </a:p>
          <a:p>
            <a:endParaRPr lang="en-US" dirty="0"/>
          </a:p>
          <a:p>
            <a:r>
              <a:rPr lang="en-US" dirty="0"/>
              <a:t>Longer? </a:t>
            </a:r>
          </a:p>
        </p:txBody>
      </p:sp>
      <p:pic>
        <p:nvPicPr>
          <p:cNvPr id="5122" name="Picture 2" descr="Image result for large 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930" y="3835909"/>
            <a:ext cx="5288106" cy="293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97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72 Hour Kit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345" y="1204602"/>
            <a:ext cx="456237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do you need for 3 days?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Pry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Toiletries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blankets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Whistles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Ponchos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aid 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Toilet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 starters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Sleeping bag(s)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0" name="Picture 2" descr="Image result for preparedness k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111" y="1848612"/>
            <a:ext cx="47625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10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57303" y="120581"/>
            <a:ext cx="7269480" cy="7938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371599"/>
            <a:ext cx="8229600" cy="480269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Plan for 14 days / 30 days if on Coast</a:t>
            </a:r>
          </a:p>
          <a:p>
            <a:r>
              <a:rPr lang="en-US" dirty="0">
                <a:solidFill>
                  <a:schemeClr val="tx1"/>
                </a:solidFill>
              </a:rPr>
              <a:t>1 gallon per person per day (and 1 gallon per pet per day)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Hygiene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Cooking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First Aid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Drinking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Storage of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1 gallon = 8.3 pounds</a:t>
            </a:r>
          </a:p>
        </p:txBody>
      </p:sp>
      <p:pic>
        <p:nvPicPr>
          <p:cNvPr id="3074" name="Picture 2" descr="Image result for water po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40" y="4571654"/>
            <a:ext cx="1630093" cy="16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rystal geyser wa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821" y="4571654"/>
            <a:ext cx="1630093" cy="16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water ju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57" y="4389110"/>
            <a:ext cx="1205169" cy="18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rystal Geyser Alpine Spring Bottled Wa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0"/>
          <a:stretch/>
        </p:blipFill>
        <p:spPr bwMode="auto">
          <a:xfrm>
            <a:off x="5984987" y="4742719"/>
            <a:ext cx="1846944" cy="15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1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57303" y="120581"/>
            <a:ext cx="7269480" cy="7938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Food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303" y="1209875"/>
            <a:ext cx="3752490" cy="49536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Plan for a mix of food types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No cook – eat out of wrapper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Canned goods</a:t>
            </a:r>
          </a:p>
          <a:p>
            <a:pPr lvl="2"/>
            <a:r>
              <a:rPr lang="en-US" dirty="0" err="1">
                <a:solidFill>
                  <a:schemeClr val="tx1"/>
                </a:solidFill>
              </a:rPr>
              <a:t>MREs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>
                <a:solidFill>
                  <a:schemeClr val="tx1"/>
                </a:solidFill>
              </a:rPr>
              <a:t>Food bars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Rehydrate – can still be eaten without heat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Dehydrated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Freeze dried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Cook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Needed to kill germs/bacteria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272677"/>
            <a:ext cx="39639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" indent="-285750" defTabSz="91440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spc="10" dirty="0"/>
              <a:t>Eat Refrigerator and freezer first</a:t>
            </a:r>
          </a:p>
          <a:p>
            <a:pPr marL="560070" lvl="1" indent="-285750" defTabSz="91440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spc="10" dirty="0"/>
              <a:t>Ice Cream</a:t>
            </a:r>
          </a:p>
          <a:p>
            <a:pPr marL="560070" lvl="1" indent="-285750" defTabSz="9144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spc="10" dirty="0"/>
              <a:t>Meat, fish, ice cream, etc.</a:t>
            </a:r>
          </a:p>
          <a:p>
            <a:pPr marL="560070" lvl="1" indent="-285750" defTabSz="9144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spc="10" dirty="0"/>
              <a:t>Milk, cheese, deli meat, eggs, etc.</a:t>
            </a:r>
          </a:p>
          <a:p>
            <a:pPr marL="560070" lvl="1" indent="-285750" defTabSz="9144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spc="10" dirty="0"/>
              <a:t>Fruits and veggies </a:t>
            </a:r>
          </a:p>
          <a:p>
            <a:pPr marL="560070" lvl="1" indent="-285750" defTabSz="9144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spc="10" dirty="0"/>
              <a:t>Breads</a:t>
            </a:r>
          </a:p>
          <a:p>
            <a:pPr marL="560070" lvl="1" indent="-285750" defTabSz="9144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spc="10" dirty="0"/>
              <a:t>Pasta, rice, longer self-life items</a:t>
            </a:r>
          </a:p>
          <a:p>
            <a:pPr marL="560070" lvl="1" indent="-285750" defTabSz="9144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spc="10" dirty="0"/>
              <a:t>Canned food</a:t>
            </a:r>
          </a:p>
          <a:p>
            <a:pPr marL="560070" lvl="1" indent="-285750" defTabSz="9144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spc="10" dirty="0"/>
              <a:t>Emergency food from storage</a:t>
            </a:r>
          </a:p>
          <a:p>
            <a:endParaRPr lang="en-US" dirty="0"/>
          </a:p>
        </p:txBody>
      </p:sp>
      <p:pic>
        <p:nvPicPr>
          <p:cNvPr id="1026" name="Picture 2" descr="Image result for m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971" y="1209875"/>
            <a:ext cx="1935621" cy="138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pasta d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120" y="3121624"/>
            <a:ext cx="1907473" cy="12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n f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39" y="4918283"/>
            <a:ext cx="1913654" cy="129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10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57303" y="120581"/>
            <a:ext cx="7269480" cy="7938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Shelter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596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Clothing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Warm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Dry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Seasonal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Sleeping and living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Community shelter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Tarp, Tent, Canopy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For each family member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Change sizes as growth continues!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Pack in plastic bags to keep dry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Emergency Shelter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Poncho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Space blanket (</a:t>
            </a:r>
            <a:r>
              <a:rPr lang="en-US" dirty="0" err="1">
                <a:solidFill>
                  <a:schemeClr val="tx1"/>
                </a:solidFill>
              </a:rPr>
              <a:t>mylar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Tree boughs </a:t>
            </a:r>
          </a:p>
        </p:txBody>
      </p:sp>
      <p:grpSp>
        <p:nvGrpSpPr>
          <p:cNvPr id="3" name="Group 2" descr="outdoor clothing"/>
          <p:cNvGrpSpPr/>
          <p:nvPr/>
        </p:nvGrpSpPr>
        <p:grpSpPr>
          <a:xfrm>
            <a:off x="5560479" y="1096760"/>
            <a:ext cx="2105154" cy="1707038"/>
            <a:chOff x="5730397" y="1096760"/>
            <a:chExt cx="2105154" cy="1707038"/>
          </a:xfrm>
        </p:grpSpPr>
        <p:pic>
          <p:nvPicPr>
            <p:cNvPr id="2052" name="Picture 4" descr="Image result for snow coat clipart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DADADA"/>
                </a:clrFrom>
                <a:clrTo>
                  <a:srgbClr val="DADAD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056" y="1096760"/>
              <a:ext cx="1222495" cy="1707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glov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397" y="2055495"/>
              <a:ext cx="748303" cy="748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Image result for oregon state beani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1450" y="1369300"/>
              <a:ext cx="686195" cy="686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Image result for emergency blanket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54" y="3078638"/>
            <a:ext cx="2468404" cy="164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encrypted-tbn3.gstatic.com/shopping?q=tbn:ANd9GcQwRuiXwpuG9dB67IlRfeYNHhkvJgCvnC2QjO5rYix_q9nYfvQ2HD0uVDjW7LTEN_ylAakSlsmE&amp;usqp=CAE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88" b="20246"/>
          <a:stretch/>
        </p:blipFill>
        <p:spPr bwMode="auto">
          <a:xfrm>
            <a:off x="5155731" y="4759910"/>
            <a:ext cx="2914650" cy="1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525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3FE1C8-16CC-3FD7-64C8-47E2E0B2DB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4703" y="365760"/>
            <a:ext cx="7501181" cy="569661"/>
          </a:xfrm>
        </p:spPr>
        <p:txBody>
          <a:bodyPr>
            <a:normAutofit fontScale="90000"/>
          </a:bodyPr>
          <a:lstStyle/>
          <a:p>
            <a:r>
              <a:rPr lang="en-US" dirty="0"/>
              <a:t>Main 2-Week Kit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55969" y="1820864"/>
            <a:ext cx="6858000" cy="435133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Use with 72-hour kit</a:t>
            </a:r>
          </a:p>
          <a:p>
            <a:pPr marL="0" indent="0">
              <a:buNone/>
            </a:pPr>
            <a:r>
              <a:rPr lang="en-US" dirty="0"/>
              <a:t>Should be accessible</a:t>
            </a:r>
          </a:p>
          <a:p>
            <a:pPr marL="0" indent="0">
              <a:buNone/>
            </a:pPr>
            <a:r>
              <a:rPr lang="en-US" dirty="0"/>
              <a:t>Should be somewhat portable  </a:t>
            </a:r>
          </a:p>
          <a:p>
            <a:pPr marL="0" indent="0">
              <a:buNone/>
            </a:pPr>
            <a:r>
              <a:rPr lang="en-US" dirty="0"/>
              <a:t>This kit needs items for cooking</a:t>
            </a:r>
          </a:p>
          <a:p>
            <a:pPr marL="0" indent="0">
              <a:buNone/>
            </a:pPr>
            <a:r>
              <a:rPr lang="en-US" dirty="0"/>
              <a:t>Add more, such as:</a:t>
            </a:r>
          </a:p>
          <a:p>
            <a:r>
              <a:rPr lang="en-US" dirty="0"/>
              <a:t>Larger tent/shelter</a:t>
            </a:r>
          </a:p>
          <a:p>
            <a:r>
              <a:rPr lang="en-US" dirty="0"/>
              <a:t>Water purification </a:t>
            </a:r>
          </a:p>
          <a:p>
            <a:r>
              <a:rPr lang="en-US" dirty="0"/>
              <a:t>Bedding </a:t>
            </a:r>
          </a:p>
          <a:p>
            <a:r>
              <a:rPr lang="en-US" dirty="0"/>
              <a:t>Food/Water </a:t>
            </a:r>
          </a:p>
          <a:p>
            <a:pPr marL="0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 descr="Image result for earthquake kit sto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63" y="3692923"/>
            <a:ext cx="4097338" cy="307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044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Long?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55969" y="1820864"/>
            <a:ext cx="6858000" cy="435133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Space holder</a:t>
            </a:r>
          </a:p>
          <a:p>
            <a:r>
              <a:rPr lang="en-US" dirty="0"/>
              <a:t>Space holder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8" name="Picture 4" descr="Image result for 72 hours prepared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24" y="1820864"/>
            <a:ext cx="2541385" cy="350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9498" y="2877253"/>
            <a:ext cx="999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vs.</a:t>
            </a:r>
          </a:p>
        </p:txBody>
      </p:sp>
      <p:pic>
        <p:nvPicPr>
          <p:cNvPr id="12" name="Picture 11" descr="2 Weeks ready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631" y="2185433"/>
            <a:ext cx="3057525" cy="20764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8736" y="3981060"/>
            <a:ext cx="1170465" cy="21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oregon.gov/</a:t>
            </a:r>
            <a:r>
              <a:rPr lang="en-US" sz="800" dirty="0" err="1"/>
              <a:t>oem</a:t>
            </a:r>
            <a:endParaRPr lang="en-US" sz="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45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 noGrp="1"/>
          </p:cNvSpPr>
          <p:nvPr>
            <p:ph type="title" idx="4294967295"/>
          </p:nvPr>
        </p:nvSpPr>
        <p:spPr>
          <a:xfrm>
            <a:off x="457303" y="120581"/>
            <a:ext cx="7269480" cy="7938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2-Week Kit – Don’t Forget</a:t>
            </a:r>
          </a:p>
        </p:txBody>
      </p:sp>
      <p:pic>
        <p:nvPicPr>
          <p:cNvPr id="2050" name="Picture 2" descr="Image result for cooking po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82" y="1321747"/>
            <a:ext cx="3355316" cy="25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utensils 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80" y="964867"/>
            <a:ext cx="28575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lastic p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0" y="4602019"/>
            <a:ext cx="1867044" cy="186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lastic cu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15" y="4646706"/>
            <a:ext cx="1945955" cy="181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manual can open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27" y="4719376"/>
            <a:ext cx="2946444" cy="163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44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57303" y="120581"/>
            <a:ext cx="7269480" cy="7938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Heating/Cooking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Portable Cooking Bags - MREs</a:t>
            </a:r>
          </a:p>
          <a:p>
            <a:pPr marL="0" indent="0">
              <a:buNone/>
            </a:pPr>
            <a:r>
              <a:rPr lang="en-US" dirty="0"/>
              <a:t>Folding Camp Stove</a:t>
            </a:r>
          </a:p>
          <a:p>
            <a:pPr marL="0" indent="0">
              <a:buNone/>
            </a:pPr>
            <a:r>
              <a:rPr lang="en-US" dirty="0"/>
              <a:t>Portable Butane Stove</a:t>
            </a:r>
          </a:p>
          <a:p>
            <a:pPr marL="0" indent="0">
              <a:buNone/>
            </a:pPr>
            <a:r>
              <a:rPr lang="en-US" dirty="0"/>
              <a:t>Propane Grill</a:t>
            </a:r>
          </a:p>
          <a:p>
            <a:pPr marL="0" indent="0">
              <a:buNone/>
            </a:pPr>
            <a:r>
              <a:rPr lang="en-US" dirty="0"/>
              <a:t>Charcoal Grill </a:t>
            </a:r>
          </a:p>
          <a:p>
            <a:pPr marL="0" indent="0">
              <a:buNone/>
            </a:pPr>
            <a:r>
              <a:rPr lang="en-US" dirty="0"/>
              <a:t>Open Fire</a:t>
            </a:r>
          </a:p>
          <a:p>
            <a:pPr marL="0" indent="0">
              <a:buNone/>
            </a:pPr>
            <a:r>
              <a:rPr lang="en-US" dirty="0"/>
              <a:t>Solar Cooker</a:t>
            </a:r>
          </a:p>
          <a:p>
            <a:pPr marL="0" indent="0">
              <a:buNone/>
            </a:pPr>
            <a:r>
              <a:rPr lang="en-US" dirty="0"/>
              <a:t>Built-in fireplace (if undamaged)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172" name="Picture 4" descr="Image result for campfire coo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30" y="1861073"/>
            <a:ext cx="3481136" cy="195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amp stov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0" y="5108914"/>
            <a:ext cx="1768635" cy="1657011"/>
          </a:xfrm>
          <a:prstGeom prst="rect">
            <a:avLst/>
          </a:prstGeom>
        </p:spPr>
      </p:pic>
      <p:pic>
        <p:nvPicPr>
          <p:cNvPr id="7174" name="Picture 6" descr="Image result for gr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878" y="5024983"/>
            <a:ext cx="1824872" cy="182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gri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41" y="5189060"/>
            <a:ext cx="1496717" cy="149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opane stove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6446" y="5458698"/>
            <a:ext cx="1559768" cy="95935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49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47" y="351544"/>
            <a:ext cx="7269480" cy="683435"/>
          </a:xfrm>
        </p:spPr>
        <p:txBody>
          <a:bodyPr/>
          <a:lstStyle/>
          <a:p>
            <a:r>
              <a:rPr lang="en-US" dirty="0"/>
              <a:t>2. Containers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987" y="1504541"/>
            <a:ext cx="6858000" cy="2377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Something to keep your somethings </a:t>
            </a:r>
          </a:p>
          <a:p>
            <a:pPr marL="0" indent="0">
              <a:buNone/>
            </a:pPr>
            <a:endParaRPr lang="en-US" sz="20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Backpack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Tub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Drum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Bucket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Loose on shelves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32" name="Picture 12" descr="Image result for storage t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6" y="4351952"/>
            <a:ext cx="2062927" cy="206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5 gal 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901" y="4485564"/>
            <a:ext cx="1286818" cy="16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backp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931" y="3956872"/>
            <a:ext cx="2175819" cy="21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55 gal d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74" y="3956872"/>
            <a:ext cx="14192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983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47" y="351544"/>
            <a:ext cx="7269480" cy="683435"/>
          </a:xfrm>
        </p:spPr>
        <p:txBody>
          <a:bodyPr/>
          <a:lstStyle/>
          <a:p>
            <a:r>
              <a:rPr lang="en-US" dirty="0"/>
              <a:t>2. Containers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987" y="1492936"/>
            <a:ext cx="6858000" cy="3561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Something to keep your somethings</a:t>
            </a:r>
          </a:p>
          <a:p>
            <a:pPr marL="0" indent="0">
              <a:buNone/>
            </a:pPr>
            <a:r>
              <a:rPr lang="en-US" sz="2000" b="1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Durable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Crush resistant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Portable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Waterproof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Dust resistant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Animal resistant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Weight considerations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132" name="Picture 12" descr="Image result for storage t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87" y="4681670"/>
            <a:ext cx="2062927" cy="206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5 gal 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92" y="4815282"/>
            <a:ext cx="1286818" cy="164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backpa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4286590"/>
            <a:ext cx="2175819" cy="21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55 gal d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365" y="4286590"/>
            <a:ext cx="141922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28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361738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Container Storage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4489" y="1524001"/>
            <a:ext cx="7495551" cy="494506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Somewhere to keep your something’s, something</a:t>
            </a:r>
          </a:p>
          <a:p>
            <a:pPr lvl="1"/>
            <a:endParaRPr lang="en-US" dirty="0"/>
          </a:p>
          <a:p>
            <a:pPr lvl="1"/>
            <a:r>
              <a:rPr lang="en-US" sz="1800" dirty="0"/>
              <a:t>Takes a lot of space</a:t>
            </a:r>
          </a:p>
          <a:p>
            <a:pPr lvl="1"/>
            <a:r>
              <a:rPr lang="en-US" sz="1800" dirty="0"/>
              <a:t>Do other know where the kit is</a:t>
            </a:r>
          </a:p>
          <a:p>
            <a:pPr lvl="1"/>
            <a:r>
              <a:rPr lang="en-US" sz="1800" dirty="0"/>
              <a:t>If you’re not home</a:t>
            </a:r>
          </a:p>
          <a:p>
            <a:pPr lvl="1"/>
            <a:r>
              <a:rPr lang="en-US" sz="1800" dirty="0"/>
              <a:t>Accessibility </a:t>
            </a:r>
          </a:p>
          <a:p>
            <a:pPr lvl="1"/>
            <a:r>
              <a:rPr lang="en-US" sz="1800" dirty="0"/>
              <a:t>Organized </a:t>
            </a:r>
          </a:p>
          <a:p>
            <a:pPr lvl="1"/>
            <a:r>
              <a:rPr lang="en-US" sz="1800" dirty="0"/>
              <a:t>Labeled </a:t>
            </a:r>
          </a:p>
          <a:p>
            <a:pPr lvl="1"/>
            <a:r>
              <a:rPr lang="en-US" sz="1800" dirty="0"/>
              <a:t>Dated</a:t>
            </a:r>
          </a:p>
          <a:p>
            <a:pPr lvl="1"/>
            <a:r>
              <a:rPr lang="en-US" sz="1800" dirty="0"/>
              <a:t>Reflective </a:t>
            </a:r>
          </a:p>
          <a:p>
            <a:pPr marL="27432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Image result for preparedness k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241" y="2259604"/>
            <a:ext cx="2809814" cy="4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59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361738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Container Storage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8674" y="1368688"/>
            <a:ext cx="7495551" cy="4945062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Can not gain access to kit</a:t>
            </a:r>
          </a:p>
          <a:p>
            <a:pPr lvl="1"/>
            <a:r>
              <a:rPr lang="en-US" sz="1800" dirty="0"/>
              <a:t>Collapse </a:t>
            </a:r>
            <a:endParaRPr lang="en-US" sz="1600" dirty="0"/>
          </a:p>
          <a:p>
            <a:pPr lvl="1"/>
            <a:r>
              <a:rPr lang="en-US" sz="1800" dirty="0"/>
              <a:t>Hazards</a:t>
            </a:r>
          </a:p>
          <a:p>
            <a:pPr lvl="2"/>
            <a:r>
              <a:rPr lang="en-US" sz="1600" dirty="0"/>
              <a:t>Debris</a:t>
            </a:r>
          </a:p>
          <a:p>
            <a:pPr lvl="2"/>
            <a:r>
              <a:rPr lang="en-US" sz="1600" dirty="0"/>
              <a:t>Fire</a:t>
            </a:r>
          </a:p>
          <a:p>
            <a:pPr lvl="1"/>
            <a:r>
              <a:rPr lang="en-US" sz="1800" dirty="0"/>
              <a:t>No access to home </a:t>
            </a:r>
          </a:p>
          <a:p>
            <a:pPr lvl="2"/>
            <a:r>
              <a:rPr lang="en-US" sz="1600" dirty="0"/>
              <a:t>Away from home</a:t>
            </a:r>
          </a:p>
          <a:p>
            <a:pPr lvl="2"/>
            <a:r>
              <a:rPr lang="en-US" sz="1600" dirty="0"/>
              <a:t>Streets blocked off</a:t>
            </a:r>
          </a:p>
          <a:p>
            <a:pPr lvl="1"/>
            <a:r>
              <a:rPr lang="en-US" sz="1800" dirty="0"/>
              <a:t>Kit destroyed </a:t>
            </a:r>
          </a:p>
          <a:p>
            <a:pPr lvl="2"/>
            <a:r>
              <a:rPr lang="en-US" sz="1600" dirty="0"/>
              <a:t>Items broken</a:t>
            </a:r>
          </a:p>
          <a:p>
            <a:pPr lvl="2"/>
            <a:endParaRPr lang="en-US" sz="1600" dirty="0"/>
          </a:p>
          <a:p>
            <a:pPr marL="274320" lvl="1" indent="0">
              <a:buNone/>
            </a:pP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Image result for preparedness k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69" y="1954822"/>
            <a:ext cx="2523026" cy="454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070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57303" y="120581"/>
            <a:ext cx="7269480" cy="7938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Get Creative with Storage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2986" y="1294300"/>
            <a:ext cx="5322395" cy="46012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Pantry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Linen closet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Guestroom closet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Under bathroom sinks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Under beds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Under couches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Coat closet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Garage (last choice) 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Image result for linen clo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42" y="1294300"/>
            <a:ext cx="1834941" cy="275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preps b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28" y="4306702"/>
            <a:ext cx="3324555" cy="21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79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 idx="4294967295"/>
          </p:nvPr>
        </p:nvSpPr>
        <p:spPr>
          <a:xfrm>
            <a:off x="534924" y="383726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Personal Work/Office Kit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3974" y="2178826"/>
            <a:ext cx="37177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Stuck at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Pry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Food/water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Toiletries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blanket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The purpose of this kit: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get out of your office space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are stuck in your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4338" name="Picture 2" descr="Image result for office emergency k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21" y="994932"/>
            <a:ext cx="4038705" cy="403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23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 idx="4294967295"/>
          </p:nvPr>
        </p:nvSpPr>
        <p:spPr>
          <a:xfrm>
            <a:off x="414344" y="351544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Whole Office Kit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9433" y="1505586"/>
            <a:ext cx="37177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of each item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Pry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Food/water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Toiletries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blankets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Dust masks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Whistles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Ponchos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aid 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Toilet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366" name="Picture 6" descr="Image result for office emergency k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679" y="1557280"/>
            <a:ext cx="4195623" cy="41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69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814B25-A50F-D890-95A3-FE3213DBDB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6404" y="-1325562"/>
            <a:ext cx="726948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Emergency kit buckets</a:t>
            </a:r>
          </a:p>
        </p:txBody>
      </p:sp>
      <p:pic>
        <p:nvPicPr>
          <p:cNvPr id="1026" name="Picture 2" descr="Image result for preparedness k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" y="1150620"/>
            <a:ext cx="7009843" cy="525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61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351544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Recovery of Services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5020" y="1469171"/>
            <a:ext cx="7533902" cy="52967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Cascadia Earthquake 		           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dirty="0"/>
              <a:t>Corvallis, Oregon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graph of services vs time out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24" y="2150717"/>
            <a:ext cx="7550952" cy="38690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539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384199" y="351690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Vehicle Kit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766" y="1580288"/>
            <a:ext cx="69803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Items needed to get home on foot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Clothes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Jacket/hoodie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Winter clothes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 shoes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Flashlight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Food/water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Tent or shelter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Knife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Basic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Fire starters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aid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170" name="Picture 2" descr="Image result for car in floor sto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907" y="2178826"/>
            <a:ext cx="3280934" cy="218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car in floor stor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907" y="4699737"/>
            <a:ext cx="3280934" cy="196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26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 idx="4294967295"/>
          </p:nvPr>
        </p:nvSpPr>
        <p:spPr>
          <a:xfrm>
            <a:off x="384199" y="351690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Vehicle Kit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3297" y="1392776"/>
            <a:ext cx="371774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Stuck in vehicle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Clothes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Jacket/hoodie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Winter clothes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 shoes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Flashlight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Blanket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Food/water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Knife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Basic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aid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Jumper 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 cable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6" name="Picture 2" descr="Image result for vehicle emergency 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9" y="1949381"/>
            <a:ext cx="5043352" cy="376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55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 idx="4294967295"/>
          </p:nvPr>
        </p:nvSpPr>
        <p:spPr>
          <a:xfrm>
            <a:off x="384199" y="351690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Vehicle Kit – Keep in Mind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199" y="1378783"/>
            <a:ext cx="371774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Remember:</a:t>
            </a:r>
          </a:p>
          <a:p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Due to extreme temperature changes, vehicle kits need to be checked more often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Rotate food and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food or water tastes or smells odd, throw it out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medical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expensive items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2" descr="Image result for vehicle snow 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40" y="2119221"/>
            <a:ext cx="4229552" cy="282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9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534924" y="351544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Additional Kits - Medical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7509" y="1828798"/>
            <a:ext cx="589937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Medical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Household use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Bandages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Splints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Wound cleaning </a:t>
            </a:r>
          </a:p>
          <a:p>
            <a:endParaRPr lang="en-US" dirty="0"/>
          </a:p>
          <a:p>
            <a:r>
              <a:rPr lang="en-US" sz="2000" dirty="0"/>
              <a:t>Stock with items you are familiar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If you don’t know how to use the item – don’t  </a:t>
            </a:r>
          </a:p>
          <a:p>
            <a:endParaRPr lang="en-US" sz="2000" dirty="0"/>
          </a:p>
          <a:p>
            <a:r>
              <a:rPr lang="en-US" sz="2000" dirty="0"/>
              <a:t>Check items when you check other kits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Bandages, Band-Aids, ointments, saline can all go bad</a:t>
            </a:r>
          </a:p>
          <a:p>
            <a:r>
              <a:rPr lang="en-US" dirty="0"/>
              <a:t> </a:t>
            </a:r>
          </a:p>
        </p:txBody>
      </p:sp>
      <p:pic>
        <p:nvPicPr>
          <p:cNvPr id="11268" name="Picture 4" descr="Image result for medical ki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20" y="951524"/>
            <a:ext cx="3513455" cy="351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97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 idx="4294967295"/>
          </p:nvPr>
        </p:nvSpPr>
        <p:spPr>
          <a:xfrm>
            <a:off x="534924" y="361738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Additional Kits - Bedroom Kit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0845" y="1506014"/>
            <a:ext cx="26829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Bedroom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Clothes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Jacket/hoodie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Pry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Flashlight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Dog leash/crate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dirty="0"/>
              <a:t>Storage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Backpack in closet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Duffle bag in corner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 bed storage  </a:t>
            </a:r>
          </a:p>
        </p:txBody>
      </p:sp>
      <p:pic>
        <p:nvPicPr>
          <p:cNvPr id="12290" name="Picture 2" descr="Image result for under bed sto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3" y="1506014"/>
            <a:ext cx="4971045" cy="374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78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534924" y="351544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Additional Kits - Blackout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7523" y="1828799"/>
            <a:ext cx="712428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Blackout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Flashlights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Crank radio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opener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Matches/lighters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Glow sticks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dirty="0"/>
              <a:t>Check batteries periodically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Charge items periodically </a:t>
            </a:r>
          </a:p>
        </p:txBody>
      </p:sp>
      <p:pic>
        <p:nvPicPr>
          <p:cNvPr id="11266" name="Picture 2" descr="Image result for preparedness k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713" y="1828799"/>
            <a:ext cx="4716027" cy="26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235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Grp="1"/>
          </p:cNvSpPr>
          <p:nvPr>
            <p:ph type="title" idx="4294967295"/>
          </p:nvPr>
        </p:nvSpPr>
        <p:spPr>
          <a:xfrm>
            <a:off x="545084" y="351544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Additional Kits – Pet Kit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86" y="1422400"/>
            <a:ext cx="41671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Pet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Rotate bags of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storage for pets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 weather gear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Rain gear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Bedding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5" name="Group 4" descr="pet disaster kit"/>
          <p:cNvGrpSpPr/>
          <p:nvPr/>
        </p:nvGrpSpPr>
        <p:grpSpPr>
          <a:xfrm>
            <a:off x="3426987" y="1176655"/>
            <a:ext cx="5220046" cy="3571875"/>
            <a:chOff x="1390015" y="1857375"/>
            <a:chExt cx="5220046" cy="3571875"/>
          </a:xfrm>
        </p:grpSpPr>
        <p:pic>
          <p:nvPicPr>
            <p:cNvPr id="3074" name="Picture 2" descr="Image result for preparedness kit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015" y="1857375"/>
              <a:ext cx="4762500" cy="3571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192237" y="5213806"/>
              <a:ext cx="341782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http://www.campbellvillagevet.com/resource-disaster.html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72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Grp="1"/>
          </p:cNvSpPr>
          <p:nvPr>
            <p:ph type="title" idx="4294967295"/>
          </p:nvPr>
        </p:nvSpPr>
        <p:spPr>
          <a:xfrm>
            <a:off x="545084" y="351544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Extra Considerations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85" y="1422399"/>
            <a:ext cx="624771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Entertainment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Card games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Books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Board games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Gloves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Dust masks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Hand tools (pry bars, hammer,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Cash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Small bills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Shoring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Sweets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Maps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106" name="Picture 10" descr="Image result for small b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774" y="1134524"/>
            <a:ext cx="2467045" cy="185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swe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492" y="3084354"/>
            <a:ext cx="2585610" cy="181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board g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797" y="5097073"/>
            <a:ext cx="2761001" cy="16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30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Grp="1"/>
          </p:cNvSpPr>
          <p:nvPr>
            <p:ph type="title" idx="4294967295"/>
          </p:nvPr>
        </p:nvSpPr>
        <p:spPr>
          <a:xfrm>
            <a:off x="545084" y="351544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Have Your Kit Done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85" y="1422399"/>
            <a:ext cx="62477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Now what?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your kits every couple 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Rotate food/water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Replace batteries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Become familiar with items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Check working order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Charge rechargeable items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Add or remove items as needed (upgrades)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2" descr="Image result for earthquake kit sto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95" y="4091523"/>
            <a:ext cx="4759857" cy="267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065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357" y="-297021"/>
            <a:ext cx="7269480" cy="1325562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2" descr="Image result for 2 weeks prepared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33" y="2013438"/>
            <a:ext cx="6550727" cy="288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44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 Oregon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3522" y="1471283"/>
            <a:ext cx="6858000" cy="4351337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Oregon’s Office of Emergency Management </a:t>
            </a:r>
          </a:p>
          <a:p>
            <a:r>
              <a:rPr lang="en-US" dirty="0"/>
              <a:t>“2 Weeks Ready”</a:t>
            </a:r>
          </a:p>
          <a:p>
            <a:r>
              <a:rPr lang="en-US" dirty="0"/>
              <a:t>Due to Cascadia Subduction Zone</a:t>
            </a:r>
          </a:p>
          <a:p>
            <a:pPr lvl="1"/>
            <a:r>
              <a:rPr lang="en-US" dirty="0"/>
              <a:t>Transportation routes destroyed – in and out</a:t>
            </a:r>
          </a:p>
          <a:p>
            <a:pPr lvl="1"/>
            <a:r>
              <a:rPr lang="en-US" dirty="0"/>
              <a:t>Tsunami </a:t>
            </a:r>
          </a:p>
          <a:p>
            <a:r>
              <a:rPr lang="en-US" dirty="0"/>
              <a:t>72 hour kit </a:t>
            </a:r>
          </a:p>
          <a:p>
            <a:pPr lvl="1"/>
            <a:r>
              <a:rPr lang="en-US" dirty="0"/>
              <a:t>Weather</a:t>
            </a:r>
          </a:p>
          <a:p>
            <a:pPr lvl="1"/>
            <a:r>
              <a:rPr lang="en-US" dirty="0"/>
              <a:t>Power outages </a:t>
            </a:r>
          </a:p>
          <a:p>
            <a:pPr lvl="1"/>
            <a:r>
              <a:rPr lang="en-US" dirty="0"/>
              <a:t>Temporary evacuation</a:t>
            </a:r>
          </a:p>
          <a:p>
            <a:r>
              <a:rPr lang="en-US" dirty="0"/>
              <a:t>2 weeks covers all bases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" name="Group 8" descr="2 weeks ready logo"/>
          <p:cNvGrpSpPr/>
          <p:nvPr/>
        </p:nvGrpSpPr>
        <p:grpSpPr>
          <a:xfrm>
            <a:off x="4973935" y="3748035"/>
            <a:ext cx="3247904" cy="2074585"/>
            <a:chOff x="5122976" y="1054345"/>
            <a:chExt cx="3318079" cy="20764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2976" y="1054345"/>
              <a:ext cx="3057525" cy="20764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45301" y="2915351"/>
              <a:ext cx="11957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oregon.gov/</a:t>
              </a:r>
              <a:r>
                <a:rPr lang="en-US" sz="800" dirty="0" err="1"/>
                <a:t>oem</a:t>
              </a:r>
              <a:endParaRPr lang="en-US" sz="800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7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 noGrp="1"/>
          </p:cNvSpPr>
          <p:nvPr>
            <p:ph type="title" idx="4294967295"/>
          </p:nvPr>
        </p:nvSpPr>
        <p:spPr>
          <a:xfrm>
            <a:off x="457303" y="120581"/>
            <a:ext cx="7621572" cy="7938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Use Rule of Threes to guide planning</a:t>
            </a:r>
            <a:endParaRPr kumimoji="0" lang="en-US" sz="28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457303" y="1243197"/>
            <a:ext cx="8229600" cy="43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3200" b="1" kern="1200" dirty="0">
                <a:solidFill>
                  <a:schemeClr val="accent6"/>
                </a:solidFill>
                <a:latin typeface="Cambria"/>
                <a:ea typeface="MS PGothic" pitchFamily="34" charset="-128"/>
                <a:cs typeface="Cambr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MS PGothic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MS PGothic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MS PGothic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5959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itchFamily="18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96" charset="0"/>
                <a:ea typeface="ＭＳ Ｐゴシック" pitchFamily="-96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96" charset="0"/>
                <a:ea typeface="ＭＳ Ｐゴシック" pitchFamily="-96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96" charset="0"/>
                <a:ea typeface="ＭＳ Ｐゴシック" pitchFamily="-96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-96" charset="0"/>
                <a:ea typeface="ＭＳ Ｐゴシック" pitchFamily="-96" charset="-128"/>
              </a:defRPr>
            </a:lvl9pPr>
          </a:lstStyle>
          <a:p>
            <a:pPr defTabSz="914400"/>
            <a:r>
              <a:rPr lang="en-US" sz="2600" b="0" dirty="0">
                <a:solidFill>
                  <a:schemeClr val="tx1"/>
                </a:solidFill>
                <a:latin typeface="+mn-lt"/>
                <a:cs typeface="Calibri"/>
              </a:rPr>
              <a:t>You can live –</a:t>
            </a:r>
          </a:p>
          <a:p>
            <a:pPr marL="457200" indent="-22383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+mn-lt"/>
                <a:cs typeface="Calibri"/>
              </a:rPr>
              <a:t>3 seconds without blood</a:t>
            </a:r>
          </a:p>
          <a:p>
            <a:pPr marL="457200" indent="-22383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+mn-lt"/>
                <a:cs typeface="Calibri"/>
              </a:rPr>
              <a:t>3 minutes without air</a:t>
            </a:r>
          </a:p>
          <a:p>
            <a:pPr marL="457200" indent="-22383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+mn-lt"/>
                <a:cs typeface="Calibri"/>
              </a:rPr>
              <a:t>3 hours without shelter</a:t>
            </a:r>
          </a:p>
          <a:p>
            <a:pPr marL="457200" indent="-22383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+mn-lt"/>
                <a:cs typeface="Calibri"/>
              </a:rPr>
              <a:t>3 days without water</a:t>
            </a:r>
          </a:p>
          <a:p>
            <a:pPr marL="457200" indent="-223838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600" b="0" dirty="0">
                <a:solidFill>
                  <a:schemeClr val="tx1"/>
                </a:solidFill>
                <a:latin typeface="+mn-lt"/>
                <a:cs typeface="Calibri"/>
              </a:rPr>
              <a:t>3 weeks without food</a:t>
            </a:r>
          </a:p>
        </p:txBody>
      </p:sp>
      <p:pic>
        <p:nvPicPr>
          <p:cNvPr id="8" name="Picture 8" descr="blood droplets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>
                  <a:alpha val="1176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914" y="1591345"/>
            <a:ext cx="694673" cy="69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ung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914" y="2522136"/>
            <a:ext cx="699011" cy="6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ten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7913" y="3445171"/>
            <a:ext cx="694673" cy="40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ater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69" y="4049486"/>
            <a:ext cx="443359" cy="6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food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22" y="4838945"/>
            <a:ext cx="883854" cy="68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21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CB9F9C-50E9-AFE0-6D14-F5DB3C5EE5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2625" y="365760"/>
            <a:ext cx="7269480" cy="569661"/>
          </a:xfrm>
        </p:spPr>
        <p:txBody>
          <a:bodyPr>
            <a:normAutofit fontScale="90000"/>
          </a:bodyPr>
          <a:lstStyle/>
          <a:p>
            <a:r>
              <a:rPr lang="en-US" dirty="0"/>
              <a:t>Rule of Two</a:t>
            </a:r>
          </a:p>
        </p:txBody>
      </p:sp>
      <p:pic>
        <p:nvPicPr>
          <p:cNvPr id="1026" name="Picture 2" descr="Image result for one is none two is 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79" y="1671052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95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03" y="-274694"/>
            <a:ext cx="7269480" cy="1325562"/>
          </a:xfrm>
        </p:spPr>
        <p:txBody>
          <a:bodyPr/>
          <a:lstStyle/>
          <a:p>
            <a:r>
              <a:rPr lang="en-US" dirty="0"/>
              <a:t>Pre-made Kits</a:t>
            </a:r>
          </a:p>
        </p:txBody>
      </p:sp>
      <p:pic>
        <p:nvPicPr>
          <p:cNvPr id="6" name="Picture 5" descr="Google searc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3" y="1185969"/>
            <a:ext cx="7912772" cy="49862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5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3A51A7-88A6-51DF-4307-909145C48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38" y="348417"/>
            <a:ext cx="7269480" cy="674764"/>
          </a:xfrm>
        </p:spPr>
        <p:txBody>
          <a:bodyPr/>
          <a:lstStyle/>
          <a:p>
            <a:r>
              <a:rPr lang="en-US" dirty="0"/>
              <a:t>Pre-made kits</a:t>
            </a:r>
          </a:p>
        </p:txBody>
      </p:sp>
      <p:pic>
        <p:nvPicPr>
          <p:cNvPr id="8" name="Picture 7" descr="pre-made disaster kit samp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72" y="1306597"/>
            <a:ext cx="8031621" cy="486560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004F-53F9-E74D-AC89-56EA63355CB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5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 noGrp="1"/>
          </p:cNvSpPr>
          <p:nvPr>
            <p:ph type="title" idx="4294967295"/>
          </p:nvPr>
        </p:nvSpPr>
        <p:spPr>
          <a:xfrm>
            <a:off x="444489" y="294281"/>
            <a:ext cx="7269480" cy="6834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Build Your Own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529" y="1863431"/>
            <a:ext cx="37580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algn="ctr"/>
            <a:r>
              <a:rPr lang="en-US" dirty="0"/>
              <a:t>One of the best options is to build your own kit. Stating with the staples and adding as needed. </a:t>
            </a:r>
          </a:p>
        </p:txBody>
      </p:sp>
      <p:pic>
        <p:nvPicPr>
          <p:cNvPr id="1028" name="Picture 4" descr="Image result for earthquake kit sto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718" y="1219200"/>
            <a:ext cx="2660251" cy="260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preparedness k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8" y="4269801"/>
            <a:ext cx="2037454" cy="21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preparedness ki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997" y="3980252"/>
            <a:ext cx="4524375" cy="240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OREGON STATE UNIVERSITY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r>
              <a:rPr lang="en-US"/>
              <a:t>| </a:t>
            </a:r>
            <a:fld id="{AAB6004F-53F9-E74D-AC89-56EA63355CB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6348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12236</TotalTime>
  <Words>1246</Words>
  <Application>Microsoft Office PowerPoint</Application>
  <PresentationFormat>Letter Paper (8.5x11 in)</PresentationFormat>
  <Paragraphs>498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Century Schoolbook</vt:lpstr>
      <vt:lpstr>Stratum2 Bold</vt:lpstr>
      <vt:lpstr>Wingdings</vt:lpstr>
      <vt:lpstr>Wingdings 2</vt:lpstr>
      <vt:lpstr>View</vt:lpstr>
      <vt:lpstr>Preparedness Kits </vt:lpstr>
      <vt:lpstr>How Long?</vt:lpstr>
      <vt:lpstr>Recovery of Services </vt:lpstr>
      <vt:lpstr>In Oregon</vt:lpstr>
      <vt:lpstr>Use Rule of Threes to guide planning</vt:lpstr>
      <vt:lpstr>Rule of Two</vt:lpstr>
      <vt:lpstr>Pre-made Kits</vt:lpstr>
      <vt:lpstr>Pre-made kits</vt:lpstr>
      <vt:lpstr>Build Your Own</vt:lpstr>
      <vt:lpstr>Build Your Own</vt:lpstr>
      <vt:lpstr>Who’s Using The Kit?</vt:lpstr>
      <vt:lpstr>What We Need to Consider </vt:lpstr>
      <vt:lpstr>1. Somethings (Items)</vt:lpstr>
      <vt:lpstr>Long Term Camping</vt:lpstr>
      <vt:lpstr>72 Hour Kit</vt:lpstr>
      <vt:lpstr> Water</vt:lpstr>
      <vt:lpstr> Food</vt:lpstr>
      <vt:lpstr>Shelter</vt:lpstr>
      <vt:lpstr>Main 2-Week Kit </vt:lpstr>
      <vt:lpstr>2-Week Kit – Don’t Forget</vt:lpstr>
      <vt:lpstr>Heating/Cooking</vt:lpstr>
      <vt:lpstr>2. Containers  </vt:lpstr>
      <vt:lpstr>2. Containers </vt:lpstr>
      <vt:lpstr>3. Container Storage </vt:lpstr>
      <vt:lpstr>3. Container Storage </vt:lpstr>
      <vt:lpstr> Get Creative with Storage</vt:lpstr>
      <vt:lpstr>Personal Work/Office Kit </vt:lpstr>
      <vt:lpstr>Whole Office Kit </vt:lpstr>
      <vt:lpstr>Emergency kit buckets</vt:lpstr>
      <vt:lpstr>Vehicle Kit</vt:lpstr>
      <vt:lpstr>Vehicle Kit</vt:lpstr>
      <vt:lpstr>Vehicle Kit – Keep in Mind</vt:lpstr>
      <vt:lpstr>Additional Kits - Medical</vt:lpstr>
      <vt:lpstr>Additional Kits - Bedroom Kit</vt:lpstr>
      <vt:lpstr>Additional Kits - Blackout</vt:lpstr>
      <vt:lpstr>Additional Kits – Pet Kit</vt:lpstr>
      <vt:lpstr>Extra Considerations </vt:lpstr>
      <vt:lpstr>Have Your Kit Done</vt:lpstr>
      <vt:lpstr>Questions?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Floor monitor training 04.26.2017</dc:title>
  <dc:creator>Bamberger, Michael</dc:creator>
  <cp:lastModifiedBy>Bamberger, Michael</cp:lastModifiedBy>
  <cp:revision>136</cp:revision>
  <dcterms:created xsi:type="dcterms:W3CDTF">2017-04-26T14:18:11Z</dcterms:created>
  <dcterms:modified xsi:type="dcterms:W3CDTF">2025-12-29T21:11:55Z</dcterms:modified>
</cp:coreProperties>
</file>