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313" r:id="rId10"/>
    <p:sldId id="314" r:id="rId11"/>
    <p:sldId id="264" r:id="rId12"/>
    <p:sldId id="265" r:id="rId13"/>
    <p:sldId id="266" r:id="rId14"/>
    <p:sldId id="315" r:id="rId15"/>
    <p:sldId id="317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30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9" r:id="rId49"/>
    <p:sldId id="300" r:id="rId50"/>
    <p:sldId id="301" r:id="rId51"/>
    <p:sldId id="302" r:id="rId52"/>
    <p:sldId id="309" r:id="rId53"/>
    <p:sldId id="310" r:id="rId54"/>
    <p:sldId id="308" r:id="rId55"/>
    <p:sldId id="305" r:id="rId56"/>
    <p:sldId id="306" r:id="rId57"/>
    <p:sldId id="307" r:id="rId58"/>
    <p:sldId id="311" r:id="rId59"/>
    <p:sldId id="312" r:id="rId6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6699"/>
    <a:srgbClr val="FFFF00"/>
    <a:srgbClr val="FFFFFF"/>
    <a:srgbClr val="DC4405"/>
    <a:srgbClr val="FFDD4B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314" y="596019"/>
            <a:ext cx="7510506" cy="3213982"/>
          </a:xfrm>
        </p:spPr>
        <p:txBody>
          <a:bodyPr anchor="b">
            <a:normAutofit/>
          </a:bodyPr>
          <a:lstStyle>
            <a:lvl1pPr algn="ctr">
              <a:defRPr sz="40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314" y="3886200"/>
            <a:ext cx="7510506" cy="2219108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167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4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314" y="3270698"/>
            <a:ext cx="7510506" cy="1823305"/>
          </a:xfrm>
        </p:spPr>
        <p:txBody>
          <a:bodyPr anchor="b">
            <a:normAutofit/>
          </a:bodyPr>
          <a:lstStyle>
            <a:lvl1pPr algn="r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9314" y="5103810"/>
            <a:ext cx="7510506" cy="99825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020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347" y="2060898"/>
            <a:ext cx="3685073" cy="403133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2060898"/>
            <a:ext cx="3689239" cy="403133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406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6306" y="2060898"/>
            <a:ext cx="3397113" cy="733596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8347" y="2786027"/>
            <a:ext cx="3685073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150" y="2060898"/>
            <a:ext cx="3419670" cy="725129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65" y="2786027"/>
            <a:ext cx="3701520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736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048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788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754928"/>
            <a:ext cx="2729523" cy="1371600"/>
          </a:xfrm>
        </p:spPr>
        <p:txBody>
          <a:bodyPr anchor="b">
            <a:normAutofit/>
          </a:bodyPr>
          <a:lstStyle>
            <a:lvl1pPr algn="l">
              <a:defRPr sz="2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8856" y="596018"/>
            <a:ext cx="4500964" cy="5506041"/>
          </a:xfrm>
        </p:spPr>
        <p:txBody>
          <a:bodyPr anchor="ctr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8347" y="3126528"/>
            <a:ext cx="272952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955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898269"/>
            <a:ext cx="4423803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15442" y="-18288"/>
            <a:ext cx="2500062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7318" y="3269869"/>
            <a:ext cx="442380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23649" y="6181344"/>
            <a:ext cx="718502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8348" y="6181344"/>
            <a:ext cx="37053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24262" y="6181344"/>
            <a:ext cx="305186" cy="32925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948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677" y="4377485"/>
            <a:ext cx="7413007" cy="907505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7678" y="996188"/>
            <a:ext cx="7301427" cy="298112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677" y="5284990"/>
            <a:ext cx="7413007" cy="81707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7678" y="6181344"/>
            <a:ext cx="533727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871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4" cy="3137782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343400"/>
            <a:ext cx="7511474" cy="175866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0794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583818" y="86027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88822" y="29859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3044079"/>
          </a:xfrm>
        </p:spPr>
        <p:txBody>
          <a:bodyPr anchor="ctr">
            <a:normAutofit/>
          </a:bodyPr>
          <a:lstStyle>
            <a:lvl1pPr algn="l">
              <a:defRPr sz="28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436" y="3650606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4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641206"/>
            <a:ext cx="7511473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183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3603566"/>
            <a:ext cx="7512338" cy="14688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015" y="5072366"/>
            <a:ext cx="7512339" cy="102969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73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583818" y="75385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887556" y="287949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2844369"/>
          </a:xfrm>
        </p:spPr>
        <p:txBody>
          <a:bodyPr anchor="ctr">
            <a:normAutofit/>
          </a:bodyPr>
          <a:lstStyle>
            <a:lvl1pPr algn="l">
              <a:defRPr sz="28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7" y="3886200"/>
            <a:ext cx="7512338" cy="1053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939862"/>
            <a:ext cx="7512338" cy="1162198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54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6" y="596018"/>
            <a:ext cx="7511473" cy="275678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6" y="3682941"/>
            <a:ext cx="7511473" cy="104928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732224"/>
            <a:ext cx="7511472" cy="1369836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9277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8021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1708" y="596018"/>
            <a:ext cx="1778112" cy="550604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8347" y="596018"/>
            <a:ext cx="5624137" cy="550604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8565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8" y="2060898"/>
            <a:ext cx="7511472" cy="404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1708" y="6178260"/>
            <a:ext cx="1287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12/29/2025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8347" y="6178260"/>
            <a:ext cx="56241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7202" y="617826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0696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28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6.wmv"/><Relationship Id="rId1" Type="http://schemas.openxmlformats.org/officeDocument/2006/relationships/video" Target="NULL" TargetMode="Externa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6.wmv"/><Relationship Id="rId1" Type="http://schemas.openxmlformats.org/officeDocument/2006/relationships/video" Target="NULL" TargetMode="External"/><Relationship Id="rId4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7.mp4"/><Relationship Id="rId1" Type="http://schemas.openxmlformats.org/officeDocument/2006/relationships/video" Target="NULL" TargetMode="External"/><Relationship Id="rId4" Type="http://schemas.openxmlformats.org/officeDocument/2006/relationships/image" Target="../media/image40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4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gi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9.mp4"/><Relationship Id="rId1" Type="http://schemas.openxmlformats.org/officeDocument/2006/relationships/video" Target="NULL" TargetMode="External"/><Relationship Id="rId4" Type="http://schemas.openxmlformats.org/officeDocument/2006/relationships/image" Target="../media/image57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jpe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314" y="200025"/>
            <a:ext cx="7510506" cy="2588960"/>
          </a:xfrm>
        </p:spPr>
        <p:txBody>
          <a:bodyPr/>
          <a:lstStyle/>
          <a:p>
            <a:r>
              <a:rPr lang="en-US" dirty="0"/>
              <a:t>The </a:t>
            </a:r>
            <a:br>
              <a:rPr lang="en-US" dirty="0"/>
            </a:br>
            <a:r>
              <a:rPr lang="en-US" dirty="0"/>
              <a:t>Cascadia Subduction zone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314" y="5362575"/>
            <a:ext cx="7510506" cy="485775"/>
          </a:xfrm>
        </p:spPr>
        <p:txBody>
          <a:bodyPr/>
          <a:lstStyle/>
          <a:p>
            <a:r>
              <a:rPr lang="en-US" dirty="0"/>
              <a:t>OSU Office of Emergency Preparedness</a:t>
            </a:r>
          </a:p>
        </p:txBody>
      </p:sp>
      <p:pic>
        <p:nvPicPr>
          <p:cNvPr id="6" name="Picture 5" descr="crack in earth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60029" y="2942602"/>
            <a:ext cx="4029075" cy="2266355"/>
          </a:xfrm>
          <a:prstGeom prst="rect">
            <a:avLst/>
          </a:prstGeom>
        </p:spPr>
      </p:pic>
      <p:pic>
        <p:nvPicPr>
          <p:cNvPr id="4" name="Picture 3" descr="OSU logo"/>
          <p:cNvPicPr>
            <a:picLocks noChangeAspect="1"/>
          </p:cNvPicPr>
          <p:nvPr/>
        </p:nvPicPr>
        <p:blipFill>
          <a:blip r:embed="rId3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64941" y="6093883"/>
            <a:ext cx="1619250" cy="513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885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1713D28-60B0-6C22-B41C-326364B83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855486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</a:rPr>
              <a:t>Cascadia Subduction Zone</a:t>
            </a:r>
          </a:p>
        </p:txBody>
      </p:sp>
      <p:sp>
        <p:nvSpPr>
          <p:cNvPr id="7" name="Rectangle 3"/>
          <p:cNvSpPr txBox="1">
            <a:spLocks/>
          </p:cNvSpPr>
          <p:nvPr/>
        </p:nvSpPr>
        <p:spPr>
          <a:xfrm>
            <a:off x="-50803" y="1900239"/>
            <a:ext cx="4893736" cy="4890028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Cascadia Subduction zone runs from northern California to Vancouver Island</a:t>
            </a:r>
          </a:p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endParaRPr lang="en-US" sz="18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Juan de Fuca plate vs North American plate</a:t>
            </a:r>
          </a:p>
          <a:p>
            <a:pPr marL="804863" lvl="2" indent="100013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Juan de Fuca plate is sliding under the North American plate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endParaRPr lang="en-US" sz="16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This process caused the Cascadia mountain range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Volcanoes 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endParaRPr lang="en-US" sz="16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Years: 1961 &amp; 1985</a:t>
            </a:r>
            <a:endParaRPr lang="en-US" sz="16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grpSp>
        <p:nvGrpSpPr>
          <p:cNvPr id="2" name="Group 1" descr="Cascadia Subduction Zone map"/>
          <p:cNvGrpSpPr/>
          <p:nvPr/>
        </p:nvGrpSpPr>
        <p:grpSpPr>
          <a:xfrm>
            <a:off x="4834465" y="1451504"/>
            <a:ext cx="4235446" cy="4934271"/>
            <a:chOff x="5351062" y="1659375"/>
            <a:chExt cx="3539996" cy="2792700"/>
          </a:xfrm>
        </p:grpSpPr>
        <p:pic>
          <p:nvPicPr>
            <p:cNvPr id="1026" name="Picture 2" descr="Image resul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4323" y="1659375"/>
              <a:ext cx="3496735" cy="27201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351062" y="4313576"/>
              <a:ext cx="2603498" cy="1384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" dirty="0">
                  <a:solidFill>
                    <a:schemeClr val="bg1"/>
                  </a:solidFill>
                </a:rPr>
                <a:t>http://www.zerohedge.com/news/2016-05-30/fema-preparing-magnitude-90-cascadia-subduction-zone-earthquake-tsunami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1064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descr="picture of different faults"/>
          <p:cNvGrpSpPr/>
          <p:nvPr/>
        </p:nvGrpSpPr>
        <p:grpSpPr>
          <a:xfrm>
            <a:off x="1605991" y="984249"/>
            <a:ext cx="5806502" cy="5608021"/>
            <a:chOff x="1622924" y="628649"/>
            <a:chExt cx="5806502" cy="5608021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90658" y="628649"/>
              <a:ext cx="5738768" cy="5591175"/>
            </a:xfrm>
            <a:prstGeom prst="rect">
              <a:avLst/>
            </a:prstGeom>
          </p:spPr>
        </p:pic>
        <p:sp>
          <p:nvSpPr>
            <p:cNvPr id="3" name="TextBox 2"/>
            <p:cNvSpPr txBox="1"/>
            <p:nvPr/>
          </p:nvSpPr>
          <p:spPr>
            <a:xfrm>
              <a:off x="1622924" y="6098171"/>
              <a:ext cx="4284133" cy="1384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" dirty="0">
                  <a:solidFill>
                    <a:schemeClr val="bg1"/>
                  </a:solidFill>
                </a:rPr>
                <a:t>https://www.tapatalk.com/groups/theseason/an-epic-earthquake-is-predicted-to-hit-the-pacific-t33710.html</a:t>
              </a:r>
            </a:p>
          </p:txBody>
        </p:sp>
      </p:grpSp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Cascadia Subduction Zone</a:t>
            </a:r>
          </a:p>
        </p:txBody>
      </p:sp>
    </p:spTree>
    <p:extLst>
      <p:ext uri="{BB962C8B-B14F-4D97-AF65-F5344CB8AC3E}">
        <p14:creationId xmlns:p14="http://schemas.microsoft.com/office/powerpoint/2010/main" val="1942124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Cascadia Subduction Zone</a:t>
            </a:r>
          </a:p>
        </p:txBody>
      </p:sp>
      <p:pic>
        <p:nvPicPr>
          <p:cNvPr id="2" name="Picture 1" descr="subducting plat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9000" y="1581150"/>
            <a:ext cx="7366000" cy="36957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075457" y="5138351"/>
            <a:ext cx="1179543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https://commons.wikimedia.org/wiki/File:Eq-gen1.svg</a:t>
            </a:r>
          </a:p>
        </p:txBody>
      </p:sp>
    </p:spTree>
    <p:extLst>
      <p:ext uri="{BB962C8B-B14F-4D97-AF65-F5344CB8AC3E}">
        <p14:creationId xmlns:p14="http://schemas.microsoft.com/office/powerpoint/2010/main" val="1598276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History</a:t>
            </a:r>
          </a:p>
        </p:txBody>
      </p:sp>
      <p:sp>
        <p:nvSpPr>
          <p:cNvPr id="4" name="Rectangle 3"/>
          <p:cNvSpPr txBox="1">
            <a:spLocks/>
          </p:cNvSpPr>
          <p:nvPr/>
        </p:nvSpPr>
        <p:spPr>
          <a:xfrm>
            <a:off x="0" y="1347315"/>
            <a:ext cx="9855200" cy="928687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628650" lvl="1" indent="-342900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Scientists have been able to document Cascadia subduction zone earthquakes</a:t>
            </a:r>
          </a:p>
          <a:p>
            <a:pPr marL="685800" lvl="2" indent="57150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Dating back 10,000 years</a:t>
            </a:r>
          </a:p>
          <a:p>
            <a:pPr marL="685800" lvl="2" indent="57150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A Magnitude 9.0 (M9.0) has occurred 41 times</a:t>
            </a:r>
          </a:p>
          <a:p>
            <a:pPr marL="742950" lvl="2" indent="0">
              <a:spcBef>
                <a:spcPts val="600"/>
              </a:spcBef>
              <a:spcAft>
                <a:spcPts val="0"/>
              </a:spcAft>
              <a:buNone/>
              <a:defRPr/>
            </a:pPr>
            <a:endParaRPr lang="en-US" sz="16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3" name="Picture 2" descr="cascadia earthqauke timelin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732" y="2431633"/>
            <a:ext cx="9000067" cy="29281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078134" y="5213268"/>
            <a:ext cx="2065866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https://pnsn.org/blog/2011/12/28/the-odds-this-year-of-a-megaquake-on-the-pacific-northwest-coast</a:t>
            </a:r>
          </a:p>
        </p:txBody>
      </p:sp>
    </p:spTree>
    <p:extLst>
      <p:ext uri="{BB962C8B-B14F-4D97-AF65-F5344CB8AC3E}">
        <p14:creationId xmlns:p14="http://schemas.microsoft.com/office/powerpoint/2010/main" val="2243675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Title 103">
            <a:extLst>
              <a:ext uri="{FF2B5EF4-FFF2-40B4-BE49-F238E27FC236}">
                <a16:creationId xmlns:a16="http://schemas.microsoft.com/office/drawing/2014/main" id="{74407CF5-9D16-68B6-F1FE-9782CFDC473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98771" y="86045"/>
            <a:ext cx="7511473" cy="1312480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</a:rPr>
              <a:t>History</a:t>
            </a:r>
          </a:p>
        </p:txBody>
      </p:sp>
      <p:grpSp>
        <p:nvGrpSpPr>
          <p:cNvPr id="105" name="Group 104" descr="10,000 histor of cascadia subduction zone earthquakes">
            <a:extLst>
              <a:ext uri="{FF2B5EF4-FFF2-40B4-BE49-F238E27FC236}">
                <a16:creationId xmlns:a16="http://schemas.microsoft.com/office/drawing/2014/main" id="{AA6EBF1B-410E-92E1-DE8B-AFE45A99BAF5}"/>
              </a:ext>
            </a:extLst>
          </p:cNvPr>
          <p:cNvGrpSpPr/>
          <p:nvPr/>
        </p:nvGrpSpPr>
        <p:grpSpPr>
          <a:xfrm>
            <a:off x="76201" y="1714500"/>
            <a:ext cx="8991600" cy="2804160"/>
            <a:chOff x="76201" y="1714500"/>
            <a:chExt cx="8991600" cy="2804160"/>
          </a:xfrm>
        </p:grpSpPr>
        <p:pic>
          <p:nvPicPr>
            <p:cNvPr id="2" name="Picture 1" descr="magnitude 8 or higher history of cascadia subduction zone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201" y="1714500"/>
              <a:ext cx="8991600" cy="2804160"/>
            </a:xfrm>
            <a:prstGeom prst="rect">
              <a:avLst/>
            </a:prstGeom>
            <a:solidFill>
              <a:srgbClr val="6600CC">
                <a:alpha val="24706"/>
              </a:srgbClr>
            </a:solidFill>
          </p:spPr>
        </p:pic>
        <p:sp>
          <p:nvSpPr>
            <p:cNvPr id="3" name="TextBox 2"/>
            <p:cNvSpPr txBox="1"/>
            <p:nvPr/>
          </p:nvSpPr>
          <p:spPr>
            <a:xfrm rot="16200000">
              <a:off x="8193945" y="3588992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1700 AD – 9.0</a:t>
              </a:r>
            </a:p>
          </p:txBody>
        </p:sp>
        <p:sp>
          <p:nvSpPr>
            <p:cNvPr id="4" name="TextBox 3"/>
            <p:cNvSpPr txBox="1"/>
            <p:nvPr/>
          </p:nvSpPr>
          <p:spPr>
            <a:xfrm rot="16200000">
              <a:off x="8000289" y="3588992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1468 AD – 8.7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 rot="16200000">
              <a:off x="7933704" y="3588992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1400 AD – 8.1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 rot="16200000">
              <a:off x="7739360" y="3588992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1152 AD – 8.9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 rot="16200000">
              <a:off x="7504418" y="3588991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873 AD – 8.3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 rot="16200000">
              <a:off x="7365650" y="3588991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707 AD – 8.9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 rot="16200000">
              <a:off x="7207652" y="3588991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521 AD – 8.2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 rot="16200000">
              <a:off x="7105717" y="3588991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396 AD – 8.8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 rot="16200000">
              <a:off x="6885242" y="3588990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130 AD – 8.4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 rot="16200000">
              <a:off x="6705452" y="3588989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86 BC – 8.6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 rot="16200000">
              <a:off x="6288092" y="3588989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586 BC – 9.1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 rot="16200000">
              <a:off x="5878044" y="3588988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1078 BC– 9.0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 rot="16200000">
              <a:off x="5534495" y="3588988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1493 BC– 8.9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 rot="16200000">
              <a:off x="4978154" y="3588988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2152 BC– 9.0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 rot="16200000">
              <a:off x="4428957" y="3588987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2820 BC– 9.0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 rot="16200000">
              <a:off x="3433745" y="3588987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4009 BC– 9.1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 rot="16200000">
              <a:off x="3016941" y="3588987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4516 BC– 8.9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 rot="16200000">
              <a:off x="2417863" y="3588986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5232 BC – 9.0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 rot="16200000">
              <a:off x="2049617" y="3588986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5675 BC – 9.0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 rot="16200000">
              <a:off x="1595566" y="3588985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6223 BC – 8.9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 rot="16200000">
              <a:off x="983513" y="3588984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6956 BC– 9.1</a:t>
              </a:r>
            </a:p>
          </p:txBody>
        </p:sp>
        <p:sp>
          <p:nvSpPr>
            <p:cNvPr id="24" name="TextBox 23"/>
            <p:cNvSpPr txBox="1"/>
            <p:nvPr/>
          </p:nvSpPr>
          <p:spPr>
            <a:xfrm rot="16200000">
              <a:off x="246839" y="3588983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7845 BC– 9.1</a:t>
              </a:r>
            </a:p>
          </p:txBody>
        </p:sp>
        <p:sp>
          <p:nvSpPr>
            <p:cNvPr id="25" name="Left-Right Arrow 24"/>
            <p:cNvSpPr/>
            <p:nvPr/>
          </p:nvSpPr>
          <p:spPr>
            <a:xfrm>
              <a:off x="8345215" y="4052411"/>
              <a:ext cx="172833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232</a:t>
              </a:r>
            </a:p>
          </p:txBody>
        </p:sp>
        <p:sp>
          <p:nvSpPr>
            <p:cNvPr id="26" name="Left-Right Arrow 25"/>
            <p:cNvSpPr/>
            <p:nvPr/>
          </p:nvSpPr>
          <p:spPr>
            <a:xfrm>
              <a:off x="8096249" y="4052411"/>
              <a:ext cx="214313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316</a:t>
              </a:r>
            </a:p>
          </p:txBody>
        </p:sp>
        <p:sp>
          <p:nvSpPr>
            <p:cNvPr id="27" name="Left-Right Arrow 26"/>
            <p:cNvSpPr/>
            <p:nvPr/>
          </p:nvSpPr>
          <p:spPr>
            <a:xfrm>
              <a:off x="8277552" y="3226102"/>
              <a:ext cx="77273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68</a:t>
              </a:r>
            </a:p>
          </p:txBody>
        </p:sp>
        <p:sp>
          <p:nvSpPr>
            <p:cNvPr id="28" name="Left-Right Arrow 27"/>
            <p:cNvSpPr/>
            <p:nvPr/>
          </p:nvSpPr>
          <p:spPr>
            <a:xfrm>
              <a:off x="7713895" y="4052411"/>
              <a:ext cx="347700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445</a:t>
              </a:r>
            </a:p>
          </p:txBody>
        </p:sp>
        <p:sp>
          <p:nvSpPr>
            <p:cNvPr id="29" name="Left-Right Arrow 28"/>
            <p:cNvSpPr/>
            <p:nvPr/>
          </p:nvSpPr>
          <p:spPr>
            <a:xfrm>
              <a:off x="7848003" y="3226104"/>
              <a:ext cx="209073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279</a:t>
              </a:r>
            </a:p>
          </p:txBody>
        </p:sp>
        <p:sp>
          <p:nvSpPr>
            <p:cNvPr id="30" name="Left-Right Arrow 29"/>
            <p:cNvSpPr/>
            <p:nvPr/>
          </p:nvSpPr>
          <p:spPr>
            <a:xfrm>
              <a:off x="7456592" y="4050030"/>
              <a:ext cx="235744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311</a:t>
              </a:r>
            </a:p>
          </p:txBody>
        </p:sp>
        <p:sp>
          <p:nvSpPr>
            <p:cNvPr id="31" name="Left-Right Arrow 30"/>
            <p:cNvSpPr/>
            <p:nvPr/>
          </p:nvSpPr>
          <p:spPr>
            <a:xfrm>
              <a:off x="7440251" y="3226104"/>
              <a:ext cx="111441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125</a:t>
              </a:r>
            </a:p>
          </p:txBody>
        </p:sp>
        <p:sp>
          <p:nvSpPr>
            <p:cNvPr id="32" name="Left-Right Arrow 31"/>
            <p:cNvSpPr/>
            <p:nvPr/>
          </p:nvSpPr>
          <p:spPr>
            <a:xfrm>
              <a:off x="7230392" y="3226104"/>
              <a:ext cx="196276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266</a:t>
              </a:r>
            </a:p>
          </p:txBody>
        </p:sp>
        <p:sp>
          <p:nvSpPr>
            <p:cNvPr id="33" name="Left-Right Arrow 32"/>
            <p:cNvSpPr/>
            <p:nvPr/>
          </p:nvSpPr>
          <p:spPr>
            <a:xfrm>
              <a:off x="7047913" y="3226108"/>
              <a:ext cx="156079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216</a:t>
              </a:r>
            </a:p>
          </p:txBody>
        </p:sp>
        <p:sp>
          <p:nvSpPr>
            <p:cNvPr id="34" name="Left-Right Arrow 33"/>
            <p:cNvSpPr/>
            <p:nvPr/>
          </p:nvSpPr>
          <p:spPr>
            <a:xfrm>
              <a:off x="7052679" y="4050030"/>
              <a:ext cx="378098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482</a:t>
              </a:r>
            </a:p>
          </p:txBody>
        </p:sp>
        <p:sp>
          <p:nvSpPr>
            <p:cNvPr id="35" name="Left-Right Arrow 34"/>
            <p:cNvSpPr/>
            <p:nvPr/>
          </p:nvSpPr>
          <p:spPr>
            <a:xfrm>
              <a:off x="6232309" y="4050030"/>
              <a:ext cx="378098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492</a:t>
              </a:r>
            </a:p>
          </p:txBody>
        </p:sp>
        <p:sp>
          <p:nvSpPr>
            <p:cNvPr id="36" name="Left-Right Arrow 35"/>
            <p:cNvSpPr/>
            <p:nvPr/>
          </p:nvSpPr>
          <p:spPr>
            <a:xfrm>
              <a:off x="5881688" y="4050030"/>
              <a:ext cx="318534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415</a:t>
              </a:r>
            </a:p>
          </p:txBody>
        </p:sp>
        <p:sp>
          <p:nvSpPr>
            <p:cNvPr id="37" name="Left-Right Arrow 36"/>
            <p:cNvSpPr/>
            <p:nvPr/>
          </p:nvSpPr>
          <p:spPr>
            <a:xfrm>
              <a:off x="5318507" y="4050030"/>
              <a:ext cx="410781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659</a:t>
              </a:r>
            </a:p>
          </p:txBody>
        </p:sp>
        <p:sp>
          <p:nvSpPr>
            <p:cNvPr id="38" name="Left-Right Arrow 37"/>
            <p:cNvSpPr/>
            <p:nvPr/>
          </p:nvSpPr>
          <p:spPr>
            <a:xfrm>
              <a:off x="4778575" y="4050030"/>
              <a:ext cx="522605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668</a:t>
              </a:r>
            </a:p>
          </p:txBody>
        </p:sp>
        <p:sp>
          <p:nvSpPr>
            <p:cNvPr id="39" name="Left-Right Arrow 38"/>
            <p:cNvSpPr/>
            <p:nvPr/>
          </p:nvSpPr>
          <p:spPr>
            <a:xfrm>
              <a:off x="3784775" y="4050030"/>
              <a:ext cx="440066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569</a:t>
              </a:r>
            </a:p>
            <a:p>
              <a:pPr algn="ctr"/>
              <a:endParaRPr lang="en-US" sz="250" dirty="0">
                <a:ln w="3175"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  <p:sp>
          <p:nvSpPr>
            <p:cNvPr id="40" name="Left-Right Arrow 39"/>
            <p:cNvSpPr/>
            <p:nvPr/>
          </p:nvSpPr>
          <p:spPr>
            <a:xfrm>
              <a:off x="3366854" y="4050030"/>
              <a:ext cx="392106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507</a:t>
              </a:r>
            </a:p>
          </p:txBody>
        </p:sp>
        <p:sp>
          <p:nvSpPr>
            <p:cNvPr id="41" name="Left-Right Arrow 40"/>
            <p:cNvSpPr/>
            <p:nvPr/>
          </p:nvSpPr>
          <p:spPr>
            <a:xfrm>
              <a:off x="2774156" y="4054076"/>
              <a:ext cx="566883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716</a:t>
              </a:r>
            </a:p>
          </p:txBody>
        </p:sp>
        <p:sp>
          <p:nvSpPr>
            <p:cNvPr id="42" name="Left-Right Arrow 41"/>
            <p:cNvSpPr/>
            <p:nvPr/>
          </p:nvSpPr>
          <p:spPr>
            <a:xfrm>
              <a:off x="2397919" y="4056218"/>
              <a:ext cx="344150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443</a:t>
              </a:r>
            </a:p>
          </p:txBody>
        </p:sp>
        <p:sp>
          <p:nvSpPr>
            <p:cNvPr id="43" name="Left-Right Arrow 42"/>
            <p:cNvSpPr/>
            <p:nvPr/>
          </p:nvSpPr>
          <p:spPr>
            <a:xfrm>
              <a:off x="1929245" y="4054793"/>
              <a:ext cx="440287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548</a:t>
              </a:r>
            </a:p>
          </p:txBody>
        </p:sp>
        <p:sp>
          <p:nvSpPr>
            <p:cNvPr id="44" name="Left-Right Arrow 43"/>
            <p:cNvSpPr/>
            <p:nvPr/>
          </p:nvSpPr>
          <p:spPr>
            <a:xfrm>
              <a:off x="1331728" y="4057173"/>
              <a:ext cx="575892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733</a:t>
              </a:r>
            </a:p>
          </p:txBody>
        </p:sp>
        <p:sp>
          <p:nvSpPr>
            <p:cNvPr id="45" name="Left-Right Arrow 44"/>
            <p:cNvSpPr/>
            <p:nvPr/>
          </p:nvSpPr>
          <p:spPr>
            <a:xfrm>
              <a:off x="596517" y="4057173"/>
              <a:ext cx="444090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889</a:t>
              </a:r>
            </a:p>
          </p:txBody>
        </p:sp>
        <p:sp>
          <p:nvSpPr>
            <p:cNvPr id="46" name="Left-Right Arrow 45"/>
            <p:cNvSpPr/>
            <p:nvPr/>
          </p:nvSpPr>
          <p:spPr>
            <a:xfrm>
              <a:off x="6642494" y="4050030"/>
              <a:ext cx="378098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500</a:t>
              </a:r>
            </a:p>
          </p:txBody>
        </p:sp>
        <p:sp>
          <p:nvSpPr>
            <p:cNvPr id="47" name="Left-Right Arrow 46"/>
            <p:cNvSpPr/>
            <p:nvPr/>
          </p:nvSpPr>
          <p:spPr>
            <a:xfrm>
              <a:off x="8547108" y="4050030"/>
              <a:ext cx="248716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FF0000">
                <a:alpha val="60000"/>
              </a:srgbClr>
            </a:solidFill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Franklin Gothic Book" panose="020B0503020102020204" pitchFamily="34" charset="0"/>
                </a:rPr>
                <a:t>►</a:t>
              </a:r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317</a:t>
              </a:r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Franklin Gothic Book" panose="020B0503020102020204" pitchFamily="34" charset="0"/>
                </a:rPr>
                <a:t>◄</a:t>
              </a:r>
              <a:endParaRPr lang="en-US" sz="250" dirty="0">
                <a:ln w="3175"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 rot="16200000">
              <a:off x="6467964" y="3588983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373 BC – 8.4</a:t>
              </a:r>
            </a:p>
          </p:txBody>
        </p:sp>
        <p:sp>
          <p:nvSpPr>
            <p:cNvPr id="49" name="TextBox 48"/>
            <p:cNvSpPr txBox="1"/>
            <p:nvPr/>
          </p:nvSpPr>
          <p:spPr>
            <a:xfrm rot="16200000">
              <a:off x="6128929" y="3588983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780 BC – 8.2</a:t>
              </a:r>
            </a:p>
          </p:txBody>
        </p:sp>
        <p:sp>
          <p:nvSpPr>
            <p:cNvPr id="50" name="TextBox 49"/>
            <p:cNvSpPr txBox="1"/>
            <p:nvPr/>
          </p:nvSpPr>
          <p:spPr>
            <a:xfrm rot="16200000">
              <a:off x="5770018" y="3588983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1207 BC – 8.2</a:t>
              </a:r>
            </a:p>
          </p:txBody>
        </p:sp>
        <p:sp>
          <p:nvSpPr>
            <p:cNvPr id="51" name="TextBox 50"/>
            <p:cNvSpPr txBox="1"/>
            <p:nvPr/>
          </p:nvSpPr>
          <p:spPr>
            <a:xfrm rot="16200000">
              <a:off x="5404269" y="3588983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1649 BC – 8.6</a:t>
              </a:r>
            </a:p>
          </p:txBody>
        </p:sp>
        <p:sp>
          <p:nvSpPr>
            <p:cNvPr id="52" name="TextBox 51"/>
            <p:cNvSpPr txBox="1"/>
            <p:nvPr/>
          </p:nvSpPr>
          <p:spPr>
            <a:xfrm rot="16200000">
              <a:off x="5162668" y="3588983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1940 BC – 8.1</a:t>
              </a:r>
            </a:p>
          </p:txBody>
        </p:sp>
        <p:sp>
          <p:nvSpPr>
            <p:cNvPr id="53" name="TextBox 52"/>
            <p:cNvSpPr txBox="1"/>
            <p:nvPr/>
          </p:nvSpPr>
          <p:spPr>
            <a:xfrm rot="16200000">
              <a:off x="4707548" y="3588983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2488 BC – 8.3</a:t>
              </a:r>
            </a:p>
          </p:txBody>
        </p:sp>
        <p:sp>
          <p:nvSpPr>
            <p:cNvPr id="54" name="TextBox 53"/>
            <p:cNvSpPr txBox="1"/>
            <p:nvPr/>
          </p:nvSpPr>
          <p:spPr>
            <a:xfrm rot="16200000">
              <a:off x="4620282" y="3588983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2585 BC – 8.1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 rot="16200000">
              <a:off x="4187356" y="3588982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3112 BC – 8.3</a:t>
              </a:r>
            </a:p>
          </p:txBody>
        </p:sp>
        <p:sp>
          <p:nvSpPr>
            <p:cNvPr id="56" name="TextBox 55"/>
            <p:cNvSpPr txBox="1"/>
            <p:nvPr/>
          </p:nvSpPr>
          <p:spPr>
            <a:xfrm rot="16200000">
              <a:off x="4022486" y="3588982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3310 BC – 8.4</a:t>
              </a:r>
            </a:p>
          </p:txBody>
        </p:sp>
        <p:sp>
          <p:nvSpPr>
            <p:cNvPr id="57" name="TextBox 56"/>
            <p:cNvSpPr txBox="1"/>
            <p:nvPr/>
          </p:nvSpPr>
          <p:spPr>
            <a:xfrm rot="16200000">
              <a:off x="3905644" y="3588982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3440 BC – 8.5</a:t>
              </a:r>
            </a:p>
          </p:txBody>
        </p:sp>
        <p:sp>
          <p:nvSpPr>
            <p:cNvPr id="58" name="TextBox 57"/>
            <p:cNvSpPr txBox="1"/>
            <p:nvPr/>
          </p:nvSpPr>
          <p:spPr>
            <a:xfrm rot="16200000">
              <a:off x="3577250" y="3588982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3822 BC – 8.3</a:t>
              </a:r>
            </a:p>
          </p:txBody>
        </p:sp>
        <p:sp>
          <p:nvSpPr>
            <p:cNvPr id="59" name="TextBox 58"/>
            <p:cNvSpPr txBox="1"/>
            <p:nvPr/>
          </p:nvSpPr>
          <p:spPr>
            <a:xfrm rot="16200000">
              <a:off x="2652866" y="3588981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4953 BC– 8.2</a:t>
              </a:r>
            </a:p>
          </p:txBody>
        </p:sp>
        <p:sp>
          <p:nvSpPr>
            <p:cNvPr id="60" name="TextBox 59"/>
            <p:cNvSpPr txBox="1"/>
            <p:nvPr/>
          </p:nvSpPr>
          <p:spPr>
            <a:xfrm rot="16200000">
              <a:off x="1793794" y="3588980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5993 BC – 8.1</a:t>
              </a:r>
            </a:p>
          </p:txBody>
        </p:sp>
        <p:sp>
          <p:nvSpPr>
            <p:cNvPr id="61" name="TextBox 60"/>
            <p:cNvSpPr txBox="1"/>
            <p:nvPr/>
          </p:nvSpPr>
          <p:spPr>
            <a:xfrm rot="16200000">
              <a:off x="1353878" y="3588980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6509 BC – 8.3</a:t>
              </a:r>
            </a:p>
          </p:txBody>
        </p:sp>
        <p:sp>
          <p:nvSpPr>
            <p:cNvPr id="62" name="TextBox 61"/>
            <p:cNvSpPr txBox="1"/>
            <p:nvPr/>
          </p:nvSpPr>
          <p:spPr>
            <a:xfrm rot="16200000">
              <a:off x="821518" y="3588979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7166 BC – 8.4</a:t>
              </a:r>
            </a:p>
          </p:txBody>
        </p:sp>
        <p:sp>
          <p:nvSpPr>
            <p:cNvPr id="63" name="TextBox 62"/>
            <p:cNvSpPr txBox="1"/>
            <p:nvPr/>
          </p:nvSpPr>
          <p:spPr>
            <a:xfrm rot="16200000">
              <a:off x="721599" y="3588979"/>
              <a:ext cx="669133" cy="153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7283 BC – 8.5</a:t>
              </a:r>
            </a:p>
          </p:txBody>
        </p:sp>
        <p:sp>
          <p:nvSpPr>
            <p:cNvPr id="64" name="Left-Right Arrow 63"/>
            <p:cNvSpPr/>
            <p:nvPr/>
          </p:nvSpPr>
          <p:spPr>
            <a:xfrm>
              <a:off x="1067116" y="4057174"/>
              <a:ext cx="239817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562</a:t>
              </a:r>
            </a:p>
          </p:txBody>
        </p:sp>
        <p:sp>
          <p:nvSpPr>
            <p:cNvPr id="65" name="Left-Right Arrow 64"/>
            <p:cNvSpPr/>
            <p:nvPr/>
          </p:nvSpPr>
          <p:spPr>
            <a:xfrm>
              <a:off x="4254508" y="4050030"/>
              <a:ext cx="489413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620</a:t>
              </a:r>
            </a:p>
          </p:txBody>
        </p:sp>
        <p:sp>
          <p:nvSpPr>
            <p:cNvPr id="66" name="Left-Right Arrow 65"/>
            <p:cNvSpPr/>
            <p:nvPr/>
          </p:nvSpPr>
          <p:spPr>
            <a:xfrm>
              <a:off x="8084806" y="3226104"/>
              <a:ext cx="180950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248</a:t>
              </a:r>
            </a:p>
          </p:txBody>
        </p:sp>
        <p:sp>
          <p:nvSpPr>
            <p:cNvPr id="67" name="Left-Right Arrow 66"/>
            <p:cNvSpPr/>
            <p:nvPr/>
          </p:nvSpPr>
          <p:spPr>
            <a:xfrm>
              <a:off x="7717596" y="3226104"/>
              <a:ext cx="111917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166</a:t>
              </a:r>
            </a:p>
          </p:txBody>
        </p:sp>
        <p:sp>
          <p:nvSpPr>
            <p:cNvPr id="68" name="Left-Right Arrow 67"/>
            <p:cNvSpPr/>
            <p:nvPr/>
          </p:nvSpPr>
          <p:spPr>
            <a:xfrm>
              <a:off x="7566889" y="3226104"/>
              <a:ext cx="124309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186</a:t>
              </a:r>
            </a:p>
          </p:txBody>
        </p:sp>
        <p:sp>
          <p:nvSpPr>
            <p:cNvPr id="69" name="Left-Right Arrow 68"/>
            <p:cNvSpPr/>
            <p:nvPr/>
          </p:nvSpPr>
          <p:spPr>
            <a:xfrm>
              <a:off x="6807628" y="3226104"/>
              <a:ext cx="219098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287</a:t>
              </a:r>
            </a:p>
          </p:txBody>
        </p:sp>
        <p:sp>
          <p:nvSpPr>
            <p:cNvPr id="70" name="Left-Right Arrow 69"/>
            <p:cNvSpPr/>
            <p:nvPr/>
          </p:nvSpPr>
          <p:spPr>
            <a:xfrm>
              <a:off x="6631321" y="3226104"/>
              <a:ext cx="156079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213</a:t>
              </a:r>
            </a:p>
          </p:txBody>
        </p:sp>
        <p:sp>
          <p:nvSpPr>
            <p:cNvPr id="71" name="Left-Right Arrow 70"/>
            <p:cNvSpPr/>
            <p:nvPr/>
          </p:nvSpPr>
          <p:spPr>
            <a:xfrm>
              <a:off x="6476853" y="3226104"/>
              <a:ext cx="135079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194</a:t>
              </a:r>
            </a:p>
          </p:txBody>
        </p:sp>
        <p:sp>
          <p:nvSpPr>
            <p:cNvPr id="72" name="Left-Right Arrow 71"/>
            <p:cNvSpPr/>
            <p:nvPr/>
          </p:nvSpPr>
          <p:spPr>
            <a:xfrm>
              <a:off x="6232034" y="3226102"/>
              <a:ext cx="220153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298</a:t>
              </a:r>
            </a:p>
          </p:txBody>
        </p:sp>
        <p:sp>
          <p:nvSpPr>
            <p:cNvPr id="73" name="Left-Right Arrow 72"/>
            <p:cNvSpPr/>
            <p:nvPr/>
          </p:nvSpPr>
          <p:spPr>
            <a:xfrm>
              <a:off x="6096789" y="3226102"/>
              <a:ext cx="121444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129</a:t>
              </a:r>
            </a:p>
          </p:txBody>
        </p:sp>
        <p:sp>
          <p:nvSpPr>
            <p:cNvPr id="74" name="Left-Right Arrow 73"/>
            <p:cNvSpPr/>
            <p:nvPr/>
          </p:nvSpPr>
          <p:spPr>
            <a:xfrm>
              <a:off x="5888526" y="3226102"/>
              <a:ext cx="193953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232</a:t>
              </a:r>
            </a:p>
          </p:txBody>
        </p:sp>
        <p:sp>
          <p:nvSpPr>
            <p:cNvPr id="75" name="Left-Right Arrow 74"/>
            <p:cNvSpPr/>
            <p:nvPr/>
          </p:nvSpPr>
          <p:spPr>
            <a:xfrm>
              <a:off x="5735691" y="3226102"/>
              <a:ext cx="139034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153</a:t>
              </a:r>
            </a:p>
          </p:txBody>
        </p:sp>
        <p:sp>
          <p:nvSpPr>
            <p:cNvPr id="76" name="Left-Right Arrow 75"/>
            <p:cNvSpPr/>
            <p:nvPr/>
          </p:nvSpPr>
          <p:spPr>
            <a:xfrm>
              <a:off x="5512584" y="3226102"/>
              <a:ext cx="209438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291</a:t>
              </a:r>
            </a:p>
          </p:txBody>
        </p:sp>
        <p:sp>
          <p:nvSpPr>
            <p:cNvPr id="77" name="Left-Right Arrow 76"/>
            <p:cNvSpPr/>
            <p:nvPr/>
          </p:nvSpPr>
          <p:spPr>
            <a:xfrm>
              <a:off x="5324081" y="3226102"/>
              <a:ext cx="173486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212</a:t>
              </a:r>
            </a:p>
          </p:txBody>
        </p:sp>
        <p:sp>
          <p:nvSpPr>
            <p:cNvPr id="78" name="Left-Right Arrow 77"/>
            <p:cNvSpPr/>
            <p:nvPr/>
          </p:nvSpPr>
          <p:spPr>
            <a:xfrm>
              <a:off x="5057056" y="3226102"/>
              <a:ext cx="244946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336</a:t>
              </a:r>
            </a:p>
          </p:txBody>
        </p:sp>
        <p:sp>
          <p:nvSpPr>
            <p:cNvPr id="79" name="Left-Right Arrow 78"/>
            <p:cNvSpPr/>
            <p:nvPr/>
          </p:nvSpPr>
          <p:spPr>
            <a:xfrm>
              <a:off x="4945529" y="3226102"/>
              <a:ext cx="91885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97</a:t>
              </a:r>
            </a:p>
          </p:txBody>
        </p:sp>
        <p:sp>
          <p:nvSpPr>
            <p:cNvPr id="80" name="Left-Right Arrow 79"/>
            <p:cNvSpPr/>
            <p:nvPr/>
          </p:nvSpPr>
          <p:spPr>
            <a:xfrm>
              <a:off x="4771548" y="3226102"/>
              <a:ext cx="159271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235</a:t>
              </a:r>
            </a:p>
          </p:txBody>
        </p:sp>
        <p:sp>
          <p:nvSpPr>
            <p:cNvPr id="81" name="Left-Right Arrow 80"/>
            <p:cNvSpPr/>
            <p:nvPr/>
          </p:nvSpPr>
          <p:spPr>
            <a:xfrm>
              <a:off x="4533396" y="3226102"/>
              <a:ext cx="218708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292</a:t>
              </a:r>
            </a:p>
          </p:txBody>
        </p:sp>
        <p:sp>
          <p:nvSpPr>
            <p:cNvPr id="82" name="Left-Right Arrow 81"/>
            <p:cNvSpPr/>
            <p:nvPr/>
          </p:nvSpPr>
          <p:spPr>
            <a:xfrm>
              <a:off x="4372706" y="3226102"/>
              <a:ext cx="143399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198</a:t>
              </a:r>
            </a:p>
          </p:txBody>
        </p:sp>
        <p:sp>
          <p:nvSpPr>
            <p:cNvPr id="83" name="Left-Right Arrow 82"/>
            <p:cNvSpPr/>
            <p:nvPr/>
          </p:nvSpPr>
          <p:spPr>
            <a:xfrm>
              <a:off x="4233117" y="3226102"/>
              <a:ext cx="119491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130</a:t>
              </a:r>
            </a:p>
          </p:txBody>
        </p:sp>
        <p:sp>
          <p:nvSpPr>
            <p:cNvPr id="84" name="Left-Right Arrow 83"/>
            <p:cNvSpPr/>
            <p:nvPr/>
          </p:nvSpPr>
          <p:spPr>
            <a:xfrm>
              <a:off x="3935559" y="3226102"/>
              <a:ext cx="283600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382</a:t>
              </a:r>
            </a:p>
          </p:txBody>
        </p:sp>
        <p:sp>
          <p:nvSpPr>
            <p:cNvPr id="85" name="Left-Right Arrow 84"/>
            <p:cNvSpPr/>
            <p:nvPr/>
          </p:nvSpPr>
          <p:spPr>
            <a:xfrm>
              <a:off x="3770282" y="3226102"/>
              <a:ext cx="138527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187</a:t>
              </a:r>
            </a:p>
          </p:txBody>
        </p:sp>
        <p:sp>
          <p:nvSpPr>
            <p:cNvPr id="86" name="Left-Right Arrow 85"/>
            <p:cNvSpPr/>
            <p:nvPr/>
          </p:nvSpPr>
          <p:spPr>
            <a:xfrm>
              <a:off x="3347648" y="3226102"/>
              <a:ext cx="405749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507</a:t>
              </a:r>
            </a:p>
          </p:txBody>
        </p:sp>
        <p:sp>
          <p:nvSpPr>
            <p:cNvPr id="87" name="Left-Right Arrow 86"/>
            <p:cNvSpPr/>
            <p:nvPr/>
          </p:nvSpPr>
          <p:spPr>
            <a:xfrm>
              <a:off x="3000815" y="3226102"/>
              <a:ext cx="332187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437</a:t>
              </a:r>
            </a:p>
          </p:txBody>
        </p:sp>
        <p:sp>
          <p:nvSpPr>
            <p:cNvPr id="88" name="Left-Right Arrow 87"/>
            <p:cNvSpPr/>
            <p:nvPr/>
          </p:nvSpPr>
          <p:spPr>
            <a:xfrm>
              <a:off x="2766983" y="3226102"/>
              <a:ext cx="212285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282</a:t>
              </a:r>
            </a:p>
          </p:txBody>
        </p:sp>
        <p:sp>
          <p:nvSpPr>
            <p:cNvPr id="89" name="Left-Right Arrow 88"/>
            <p:cNvSpPr/>
            <p:nvPr/>
          </p:nvSpPr>
          <p:spPr>
            <a:xfrm>
              <a:off x="2398391" y="3226102"/>
              <a:ext cx="341209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443</a:t>
              </a:r>
            </a:p>
          </p:txBody>
        </p:sp>
        <p:sp>
          <p:nvSpPr>
            <p:cNvPr id="90" name="Left-Right Arrow 89"/>
            <p:cNvSpPr/>
            <p:nvPr/>
          </p:nvSpPr>
          <p:spPr>
            <a:xfrm>
              <a:off x="2134813" y="3226102"/>
              <a:ext cx="239381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318</a:t>
              </a:r>
            </a:p>
          </p:txBody>
        </p:sp>
        <p:sp>
          <p:nvSpPr>
            <p:cNvPr id="91" name="Left-Right Arrow 90"/>
            <p:cNvSpPr/>
            <p:nvPr/>
          </p:nvSpPr>
          <p:spPr>
            <a:xfrm>
              <a:off x="1942645" y="3226102"/>
              <a:ext cx="169967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230</a:t>
              </a:r>
            </a:p>
          </p:txBody>
        </p:sp>
        <p:sp>
          <p:nvSpPr>
            <p:cNvPr id="92" name="Left-Right Arrow 91"/>
            <p:cNvSpPr/>
            <p:nvPr/>
          </p:nvSpPr>
          <p:spPr>
            <a:xfrm>
              <a:off x="1700887" y="3226102"/>
              <a:ext cx="213584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286</a:t>
              </a:r>
            </a:p>
          </p:txBody>
        </p:sp>
        <p:sp>
          <p:nvSpPr>
            <p:cNvPr id="93" name="Left-Right Arrow 92"/>
            <p:cNvSpPr/>
            <p:nvPr/>
          </p:nvSpPr>
          <p:spPr>
            <a:xfrm>
              <a:off x="1329978" y="3226102"/>
              <a:ext cx="349918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447</a:t>
              </a:r>
            </a:p>
          </p:txBody>
        </p:sp>
        <p:sp>
          <p:nvSpPr>
            <p:cNvPr id="94" name="Left-Right Arrow 93"/>
            <p:cNvSpPr/>
            <p:nvPr/>
          </p:nvSpPr>
          <p:spPr>
            <a:xfrm>
              <a:off x="1176648" y="3226102"/>
              <a:ext cx="129567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210</a:t>
              </a:r>
            </a:p>
          </p:txBody>
        </p:sp>
        <p:sp>
          <p:nvSpPr>
            <p:cNvPr id="95" name="Left-Right Arrow 94"/>
            <p:cNvSpPr/>
            <p:nvPr/>
          </p:nvSpPr>
          <p:spPr>
            <a:xfrm>
              <a:off x="1041226" y="3226102"/>
              <a:ext cx="119230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117</a:t>
              </a:r>
            </a:p>
          </p:txBody>
        </p:sp>
        <p:sp>
          <p:nvSpPr>
            <p:cNvPr id="96" name="Left-Right Arrow 95"/>
            <p:cNvSpPr/>
            <p:nvPr/>
          </p:nvSpPr>
          <p:spPr>
            <a:xfrm>
              <a:off x="578853" y="3226102"/>
              <a:ext cx="452552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562</a:t>
              </a:r>
            </a:p>
          </p:txBody>
        </p:sp>
        <p:sp>
          <p:nvSpPr>
            <p:cNvPr id="97" name="Left-Right Arrow 96"/>
            <p:cNvSpPr/>
            <p:nvPr/>
          </p:nvSpPr>
          <p:spPr>
            <a:xfrm>
              <a:off x="8374950" y="3226102"/>
              <a:ext cx="143099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chemeClr val="tx2">
                <a:lumMod val="75000"/>
              </a:scheme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232</a:t>
              </a:r>
            </a:p>
          </p:txBody>
        </p:sp>
        <p:sp>
          <p:nvSpPr>
            <p:cNvPr id="98" name="Left-Right Arrow 97"/>
            <p:cNvSpPr/>
            <p:nvPr/>
          </p:nvSpPr>
          <p:spPr>
            <a:xfrm>
              <a:off x="8541840" y="3226102"/>
              <a:ext cx="248716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FF0000">
                <a:alpha val="60000"/>
              </a:srgbClr>
            </a:solidFill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Franklin Gothic Book" panose="020B0503020102020204" pitchFamily="34" charset="0"/>
                </a:rPr>
                <a:t>►</a:t>
              </a:r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317</a:t>
              </a:r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Franklin Gothic Book" panose="020B0503020102020204" pitchFamily="34" charset="0"/>
                </a:rPr>
                <a:t>◄</a:t>
              </a:r>
              <a:endParaRPr lang="en-US" sz="250" dirty="0">
                <a:ln w="3175"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  <p:sp>
          <p:nvSpPr>
            <p:cNvPr id="99" name="Left-Right Arrow 98"/>
            <p:cNvSpPr/>
            <p:nvPr/>
          </p:nvSpPr>
          <p:spPr>
            <a:xfrm>
              <a:off x="5736096" y="4050025"/>
              <a:ext cx="139318" cy="105252"/>
            </a:xfrm>
            <a:prstGeom prst="leftRightArrow">
              <a:avLst>
                <a:gd name="adj1" fmla="val 44873"/>
                <a:gd name="adj2" fmla="val 0"/>
              </a:avLst>
            </a:prstGeom>
            <a:solidFill>
              <a:srgbClr val="7030A0">
                <a:alpha val="25098"/>
              </a:srgbClr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wordArtVert" rtlCol="0" anchor="ctr"/>
            <a:lstStyle/>
            <a:p>
              <a:pPr algn="ctr"/>
              <a:r>
                <a:rPr lang="en-US" sz="250" dirty="0">
                  <a:ln w="3175"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156</a:t>
              </a:r>
            </a:p>
          </p:txBody>
        </p:sp>
      </p:grpSp>
      <p:sp>
        <p:nvSpPr>
          <p:cNvPr id="102" name="Rectangle 3"/>
          <p:cNvSpPr txBox="1">
            <a:spLocks/>
          </p:cNvSpPr>
          <p:nvPr/>
        </p:nvSpPr>
        <p:spPr>
          <a:xfrm>
            <a:off x="3108041" y="1396846"/>
            <a:ext cx="2489133" cy="928687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42950" lvl="2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600" dirty="0"/>
              <a:t>M8.0 or higher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98243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History</a:t>
            </a:r>
          </a:p>
        </p:txBody>
      </p:sp>
      <p:pic>
        <p:nvPicPr>
          <p:cNvPr id="102" name="Picture 101" descr="last 300 years of cascadia subduction zone ruptures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322"/>
          <a:stretch/>
        </p:blipFill>
        <p:spPr>
          <a:xfrm>
            <a:off x="4425950" y="1420533"/>
            <a:ext cx="4575175" cy="5162830"/>
          </a:xfrm>
          <a:prstGeom prst="rect">
            <a:avLst/>
          </a:prstGeom>
        </p:spPr>
      </p:pic>
      <p:sp>
        <p:nvSpPr>
          <p:cNvPr id="103" name="Rectangle 3"/>
          <p:cNvSpPr txBox="1">
            <a:spLocks/>
          </p:cNvSpPr>
          <p:nvPr/>
        </p:nvSpPr>
        <p:spPr>
          <a:xfrm>
            <a:off x="-203202" y="1747838"/>
            <a:ext cx="4298952" cy="1271587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Last Cascadia Subduction zone earthquake was in 1700 ad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January 26</a:t>
            </a:r>
            <a:r>
              <a:rPr lang="en-US" sz="1600" baseline="30000" dirty="0"/>
              <a:t>th</a:t>
            </a:r>
            <a:r>
              <a:rPr lang="en-US" sz="1600" dirty="0"/>
              <a:t> at approx. 9pm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319 years ago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sp>
        <p:nvSpPr>
          <p:cNvPr id="106" name="Rectangle 3"/>
          <p:cNvSpPr txBox="1">
            <a:spLocks/>
          </p:cNvSpPr>
          <p:nvPr/>
        </p:nvSpPr>
        <p:spPr>
          <a:xfrm>
            <a:off x="-203202" y="3214688"/>
            <a:ext cx="4298952" cy="909637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Before that – 1468 ad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232 years between the two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sp>
        <p:nvSpPr>
          <p:cNvPr id="107" name="Rectangle 3"/>
          <p:cNvSpPr txBox="1">
            <a:spLocks/>
          </p:cNvSpPr>
          <p:nvPr/>
        </p:nvSpPr>
        <p:spPr>
          <a:xfrm>
            <a:off x="-203202" y="4124325"/>
            <a:ext cx="4298952" cy="1085850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Next previous – 1152 ad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316 years before 1468 ad</a:t>
            </a: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sp>
        <p:nvSpPr>
          <p:cNvPr id="108" name="Right Arrow 10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7462262" y="1445419"/>
            <a:ext cx="1266825" cy="6096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Right Arrow 10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992361" y="1997869"/>
            <a:ext cx="1266825" cy="6096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Right Arrow 10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422884" y="1691761"/>
            <a:ext cx="1266825" cy="6096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Rectangle 3"/>
          <p:cNvSpPr txBox="1">
            <a:spLocks/>
          </p:cNvSpPr>
          <p:nvPr/>
        </p:nvSpPr>
        <p:spPr>
          <a:xfrm>
            <a:off x="-203202" y="4805362"/>
            <a:ext cx="4298952" cy="1085850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Not including M8.1 (1400 ad)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sp>
        <p:nvSpPr>
          <p:cNvPr id="112" name="Right Arrow 11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852661" y="2909491"/>
            <a:ext cx="1266825" cy="6096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19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  <p:bldP spid="106" grpId="0"/>
      <p:bldP spid="107" grpId="0"/>
      <p:bldP spid="108" grpId="0" animBg="1"/>
      <p:bldP spid="108" grpId="1" animBg="1"/>
      <p:bldP spid="109" grpId="0" animBg="1"/>
      <p:bldP spid="109" grpId="1" animBg="1"/>
      <p:bldP spid="110" grpId="0" animBg="1"/>
      <p:bldP spid="111" grpId="0"/>
      <p:bldP spid="1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History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56263"/>
              </p:ext>
            </p:extLst>
          </p:nvPr>
        </p:nvGraphicFramePr>
        <p:xfrm>
          <a:off x="1651000" y="1219200"/>
          <a:ext cx="5871634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133">
                  <a:extLst>
                    <a:ext uri="{9D8B030D-6E8A-4147-A177-3AD203B41FA5}">
                      <a16:colId xmlns:a16="http://schemas.microsoft.com/office/drawing/2014/main" val="4238998177"/>
                    </a:ext>
                  </a:extLst>
                </a:gridCol>
                <a:gridCol w="1769533">
                  <a:extLst>
                    <a:ext uri="{9D8B030D-6E8A-4147-A177-3AD203B41FA5}">
                      <a16:colId xmlns:a16="http://schemas.microsoft.com/office/drawing/2014/main" val="2089522325"/>
                    </a:ext>
                  </a:extLst>
                </a:gridCol>
                <a:gridCol w="2103968">
                  <a:extLst>
                    <a:ext uri="{9D8B030D-6E8A-4147-A177-3AD203B41FA5}">
                      <a16:colId xmlns:a16="http://schemas.microsoft.com/office/drawing/2014/main" val="1038395283"/>
                    </a:ext>
                  </a:extLst>
                </a:gridCol>
              </a:tblGrid>
              <a:tr h="303028">
                <a:tc>
                  <a:txBody>
                    <a:bodyPr/>
                    <a:lstStyle/>
                    <a:p>
                      <a:r>
                        <a:rPr lang="en-US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Magnitude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340367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September 8, 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Mexico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8.1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4484212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September 16, 2015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Chile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8.3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466590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April</a:t>
                      </a:r>
                      <a:r>
                        <a:rPr lang="en-US" sz="1400" baseline="0" dirty="0"/>
                        <a:t> 25, 2015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Nepal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7.8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7902964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June 22, 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Alaska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7.9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3302540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April 1, 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Chile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8.2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7533236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February 6, 2013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Solomon Islands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8.0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6057175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April 11, 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Indian Ocean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8.6 (8.2)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1494084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March 11,</a:t>
                      </a:r>
                      <a:r>
                        <a:rPr lang="en-US" sz="1400" baseline="0" dirty="0"/>
                        <a:t> 2011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Japan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9.0 (7.9 &amp;7.7)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727463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February 27, 2010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Chile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8.8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9027761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October 7, 2009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Solomon</a:t>
                      </a:r>
                      <a:r>
                        <a:rPr lang="en-US" sz="1400" baseline="0" dirty="0"/>
                        <a:t> Islands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7725918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July 15, 2009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New Zealand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7.8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0887287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January 3,</a:t>
                      </a:r>
                      <a:r>
                        <a:rPr lang="en-US" sz="1400" baseline="0" dirty="0"/>
                        <a:t> 2009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Indonesia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7.7 (7.4)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1145892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1400" dirty="0"/>
                        <a:t>December 9, 2007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Fiji Islands 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7.8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5559356"/>
                  </a:ext>
                </a:extLst>
              </a:tr>
            </a:tbl>
          </a:graphicData>
        </a:graphic>
      </p:graphicFrame>
      <p:sp>
        <p:nvSpPr>
          <p:cNvPr id="7" name="Title 1"/>
          <p:cNvSpPr txBox="1">
            <a:spLocks/>
          </p:cNvSpPr>
          <p:nvPr/>
        </p:nvSpPr>
        <p:spPr>
          <a:xfrm>
            <a:off x="2422862" y="5674361"/>
            <a:ext cx="4327910" cy="80433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1800" dirty="0">
                <a:latin typeface="Calibri" panose="020F0502020204030204" pitchFamily="34" charset="0"/>
              </a:rPr>
              <a:t>Large Earthquakes in the Last 10 years</a:t>
            </a:r>
          </a:p>
        </p:txBody>
      </p:sp>
    </p:spTree>
    <p:extLst>
      <p:ext uri="{BB962C8B-B14F-4D97-AF65-F5344CB8AC3E}">
        <p14:creationId xmlns:p14="http://schemas.microsoft.com/office/powerpoint/2010/main" val="3231082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Recent History</a:t>
            </a:r>
          </a:p>
        </p:txBody>
      </p:sp>
      <p:pic>
        <p:nvPicPr>
          <p:cNvPr id="6" name="Earthquake kills dozens in central Mexico" descr="video of 7.1 earthquake in Mexico City 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1800" y="1155696"/>
            <a:ext cx="8247352" cy="463913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347041" y="6045201"/>
            <a:ext cx="4416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Mexico (M7.1) - September 19th, 2017 </a:t>
            </a:r>
          </a:p>
        </p:txBody>
      </p:sp>
    </p:spTree>
    <p:extLst>
      <p:ext uri="{BB962C8B-B14F-4D97-AF65-F5344CB8AC3E}">
        <p14:creationId xmlns:p14="http://schemas.microsoft.com/office/powerpoint/2010/main" val="315098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Recent History</a:t>
            </a:r>
          </a:p>
        </p:txBody>
      </p:sp>
      <p:pic>
        <p:nvPicPr>
          <p:cNvPr id="2" name="INSANE building collapse 7.1 Mexico earthquake 9.20.2017" descr="video of building collapse in Mexico City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1883.822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41134" y="543467"/>
            <a:ext cx="3339909" cy="59229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317654" y="6389902"/>
            <a:ext cx="4986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Mexico (M7.1) September 19th, 2017 </a:t>
            </a:r>
          </a:p>
        </p:txBody>
      </p:sp>
    </p:spTree>
    <p:extLst>
      <p:ext uri="{BB962C8B-B14F-4D97-AF65-F5344CB8AC3E}">
        <p14:creationId xmlns:p14="http://schemas.microsoft.com/office/powerpoint/2010/main" val="217896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875" y="0"/>
            <a:ext cx="7511473" cy="1312480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</a:rPr>
              <a:t>How Powerful is Magnitude 9.0?</a:t>
            </a:r>
          </a:p>
        </p:txBody>
      </p:sp>
      <p:pic>
        <p:nvPicPr>
          <p:cNvPr id="3" name="How Big Is A 9.0 Earthquake" descr="OPB video of how powerful is a magnitude 9.0 earthquak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186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4058" y="1150555"/>
            <a:ext cx="8050770" cy="4528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886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848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716C35-C019-4261-17FB-934A3CC3FC1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18347" y="596018"/>
            <a:ext cx="7511473" cy="892123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</a:rPr>
              <a:t>Earthquakes Larger than a 9.0?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42875" y="2559547"/>
          <a:ext cx="8840258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8364">
                  <a:extLst>
                    <a:ext uri="{9D8B030D-6E8A-4147-A177-3AD203B41FA5}">
                      <a16:colId xmlns:a16="http://schemas.microsoft.com/office/drawing/2014/main" val="4238998177"/>
                    </a:ext>
                  </a:extLst>
                </a:gridCol>
                <a:gridCol w="2664187">
                  <a:extLst>
                    <a:ext uri="{9D8B030D-6E8A-4147-A177-3AD203B41FA5}">
                      <a16:colId xmlns:a16="http://schemas.microsoft.com/office/drawing/2014/main" val="2089522325"/>
                    </a:ext>
                  </a:extLst>
                </a:gridCol>
                <a:gridCol w="3167707">
                  <a:extLst>
                    <a:ext uri="{9D8B030D-6E8A-4147-A177-3AD203B41FA5}">
                      <a16:colId xmlns:a16="http://schemas.microsoft.com/office/drawing/2014/main" val="1038395283"/>
                    </a:ext>
                  </a:extLst>
                </a:gridCol>
              </a:tblGrid>
              <a:tr h="303028">
                <a:tc>
                  <a:txBody>
                    <a:bodyPr/>
                    <a:lstStyle/>
                    <a:p>
                      <a:r>
                        <a:rPr lang="en-US" sz="24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Magnitude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340367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2200" dirty="0"/>
                        <a:t>March 27, 1964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Alaska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9.2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4484212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2200" dirty="0"/>
                        <a:t>December</a:t>
                      </a:r>
                      <a:r>
                        <a:rPr lang="en-US" sz="2200" baseline="0" dirty="0"/>
                        <a:t> 26, 2004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Sumatra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9.1 - 9.3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7902964"/>
                  </a:ext>
                </a:extLst>
              </a:tr>
              <a:tr h="252523">
                <a:tc>
                  <a:txBody>
                    <a:bodyPr/>
                    <a:lstStyle/>
                    <a:p>
                      <a:r>
                        <a:rPr lang="en-US" sz="2200" dirty="0"/>
                        <a:t>May 22, 1960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Chile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9.4 - 9.6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3302540"/>
                  </a:ext>
                </a:extLst>
              </a:tr>
            </a:tbl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4232013" y="6570132"/>
            <a:ext cx="2388916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https://en.wikipedia.org/wiki/Lists_of_earthquakes#/media/File:USGS_magnitude_8_earthquakes_since_1900.svg</a:t>
            </a:r>
          </a:p>
        </p:txBody>
      </p:sp>
      <p:sp>
        <p:nvSpPr>
          <p:cNvPr id="3" name="Up Arrow 2"/>
          <p:cNvSpPr/>
          <p:nvPr/>
        </p:nvSpPr>
        <p:spPr>
          <a:xfrm rot="16200000">
            <a:off x="7521204" y="3161587"/>
            <a:ext cx="1037348" cy="188651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en-US" b="1" dirty="0"/>
              <a:t>Largest ever recorded</a:t>
            </a:r>
          </a:p>
        </p:txBody>
      </p:sp>
    </p:spTree>
    <p:extLst>
      <p:ext uri="{BB962C8B-B14F-4D97-AF65-F5344CB8AC3E}">
        <p14:creationId xmlns:p14="http://schemas.microsoft.com/office/powerpoint/2010/main" val="276430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42875" y="367552"/>
            <a:ext cx="7511473" cy="944927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How Common are Earthquakes?</a:t>
            </a:r>
          </a:p>
        </p:txBody>
      </p:sp>
      <p:grpSp>
        <p:nvGrpSpPr>
          <p:cNvPr id="5" name="Group 4" descr="chart of worldwide earthquakes"/>
          <p:cNvGrpSpPr/>
          <p:nvPr/>
        </p:nvGrpSpPr>
        <p:grpSpPr>
          <a:xfrm>
            <a:off x="460375" y="2054713"/>
            <a:ext cx="8223251" cy="2745886"/>
            <a:chOff x="660400" y="1949938"/>
            <a:chExt cx="8223251" cy="2745886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400" y="1949938"/>
              <a:ext cx="8170333" cy="2702495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7362039" y="4558241"/>
              <a:ext cx="1521612" cy="1375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" dirty="0">
                  <a:solidFill>
                    <a:schemeClr val="bg1"/>
                  </a:solidFill>
                </a:rPr>
                <a:t>https://en.wikipedia.org/wiki/List_of_earthquakes_in_2016#cite_note-1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012140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C9AE7-865E-ED1A-ADEF-0205FB38302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67854" y="2998559"/>
            <a:ext cx="3690900" cy="1312480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</a:rPr>
              <a:t>Take a Deep Breath</a:t>
            </a:r>
          </a:p>
        </p:txBody>
      </p:sp>
    </p:spTree>
    <p:extLst>
      <p:ext uri="{BB962C8B-B14F-4D97-AF65-F5344CB8AC3E}">
        <p14:creationId xmlns:p14="http://schemas.microsoft.com/office/powerpoint/2010/main" val="15732024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How to Respond </a:t>
            </a:r>
          </a:p>
        </p:txBody>
      </p:sp>
      <p:pic>
        <p:nvPicPr>
          <p:cNvPr id="2" name="Earthquake News Blooper Compilation 2014!" descr="video of broadcasters reacting during an earthquak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0239" end="184764.166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8627" y="1295399"/>
            <a:ext cx="7540980" cy="42418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22683" y="5398028"/>
            <a:ext cx="1186317" cy="139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https://www.youtube.com/watch?v=TUKvVJs3iTw</a:t>
            </a:r>
          </a:p>
        </p:txBody>
      </p:sp>
      <p:sp>
        <p:nvSpPr>
          <p:cNvPr id="6" name="Rectangle 3"/>
          <p:cNvSpPr txBox="1">
            <a:spLocks/>
          </p:cNvSpPr>
          <p:nvPr/>
        </p:nvSpPr>
        <p:spPr>
          <a:xfrm>
            <a:off x="321917" y="5537200"/>
            <a:ext cx="8534400" cy="452438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48056" lvl="1" indent="0" algn="ctr">
              <a:spcBef>
                <a:spcPts val="1200"/>
              </a:spcBef>
              <a:spcAft>
                <a:spcPts val="0"/>
              </a:spcAft>
              <a:buNone/>
              <a:defRPr/>
            </a:pPr>
            <a:r>
              <a:rPr lang="en-US" sz="2000" dirty="0"/>
              <a:t>Good Response?</a:t>
            </a:r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36576" indent="0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None/>
              <a:defRPr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9910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/>
          </p:cNvSpPr>
          <p:nvPr/>
        </p:nvSpPr>
        <p:spPr>
          <a:xfrm>
            <a:off x="381000" y="1295400"/>
            <a:ext cx="8534400" cy="4953000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576" indent="0">
              <a:spcBef>
                <a:spcPts val="1200"/>
              </a:spcBef>
              <a:spcAft>
                <a:spcPts val="0"/>
              </a:spcAft>
              <a:buNone/>
              <a:defRPr/>
            </a:pPr>
            <a:r>
              <a:rPr lang="en-US" sz="2600" dirty="0"/>
              <a:t>If you feel an earthquake:</a:t>
            </a:r>
          </a:p>
          <a:p>
            <a:pPr marL="733806" lvl="1">
              <a:spcBef>
                <a:spcPts val="1200"/>
              </a:spcBef>
              <a:spcAft>
                <a:spcPts val="0"/>
              </a:spcAft>
              <a:defRPr/>
            </a:pPr>
            <a:r>
              <a:rPr lang="en-US" sz="2400" dirty="0"/>
              <a:t>drop, cover and hold</a:t>
            </a:r>
          </a:p>
          <a:p>
            <a:pPr marL="1191006" lvl="2">
              <a:spcBef>
                <a:spcPts val="1200"/>
              </a:spcBef>
              <a:spcAft>
                <a:spcPts val="0"/>
              </a:spcAft>
              <a:defRPr/>
            </a:pPr>
            <a:r>
              <a:rPr lang="en-US" sz="2200" dirty="0"/>
              <a:t>Move with your cover</a:t>
            </a:r>
          </a:p>
          <a:p>
            <a:pPr marL="1191006" lvl="2">
              <a:spcBef>
                <a:spcPts val="1200"/>
              </a:spcBef>
              <a:spcAft>
                <a:spcPts val="0"/>
              </a:spcAft>
              <a:defRPr/>
            </a:pPr>
            <a:r>
              <a:rPr lang="en-US" sz="2200" dirty="0"/>
              <a:t>If in bed, stay – cover head and neck with pillow</a:t>
            </a:r>
          </a:p>
          <a:p>
            <a:pPr marL="733806" lvl="1">
              <a:spcBef>
                <a:spcPts val="12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733806" lvl="1">
              <a:spcBef>
                <a:spcPts val="12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733806" lvl="1">
              <a:spcBef>
                <a:spcPts val="12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733806" lvl="1">
              <a:spcBef>
                <a:spcPts val="12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48056" lvl="1" indent="0" algn="ctr">
              <a:spcBef>
                <a:spcPts val="1200"/>
              </a:spcBef>
              <a:spcAft>
                <a:spcPts val="0"/>
              </a:spcAft>
              <a:buNone/>
              <a:defRPr/>
            </a:pPr>
            <a:br>
              <a:rPr lang="en-US" sz="2400" dirty="0"/>
            </a:br>
            <a:r>
              <a:rPr lang="en-US" sz="2000" dirty="0"/>
              <a:t>There will not be a warning - If you feel shaking, take action</a:t>
            </a:r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  <a:p>
            <a:pPr marL="36576" indent="0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None/>
              <a:defRPr/>
            </a:pPr>
            <a:endParaRPr lang="en-US" sz="2400" dirty="0"/>
          </a:p>
        </p:txBody>
      </p:sp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Response</a:t>
            </a:r>
          </a:p>
        </p:txBody>
      </p:sp>
      <p:pic>
        <p:nvPicPr>
          <p:cNvPr id="1026" name="Picture 2" descr="Image result for drop cover ho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3087" y="3548591"/>
            <a:ext cx="5610225" cy="197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12-Point Star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51466" y="5858934"/>
            <a:ext cx="211667" cy="237066"/>
          </a:xfrm>
          <a:prstGeom prst="star12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8205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drop cover ho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87525" y="1352549"/>
            <a:ext cx="5549900" cy="416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Response</a:t>
            </a:r>
          </a:p>
        </p:txBody>
      </p:sp>
    </p:spTree>
    <p:extLst>
      <p:ext uri="{BB962C8B-B14F-4D97-AF65-F5344CB8AC3E}">
        <p14:creationId xmlns:p14="http://schemas.microsoft.com/office/powerpoint/2010/main" val="34942505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ock and Roll.mpg" descr="video of earthquake shak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43075" y="1306636"/>
            <a:ext cx="5623267" cy="4217820"/>
          </a:xfrm>
          <a:prstGeom prst="rect">
            <a:avLst/>
          </a:prstGeom>
        </p:spPr>
      </p:pic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Why drop, cover, hold?</a:t>
            </a:r>
          </a:p>
        </p:txBody>
      </p:sp>
    </p:spTree>
    <p:extLst>
      <p:ext uri="{BB962C8B-B14F-4D97-AF65-F5344CB8AC3E}">
        <p14:creationId xmlns:p14="http://schemas.microsoft.com/office/powerpoint/2010/main" val="264148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2001 Reporters Take Cover, Stevan Morgian, 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27236" y="1573741"/>
            <a:ext cx="5545272" cy="370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5-Point Star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49844" y="2750609"/>
            <a:ext cx="325773" cy="279654"/>
          </a:xfrm>
          <a:prstGeom prst="star5">
            <a:avLst/>
          </a:prstGeom>
          <a:solidFill>
            <a:srgbClr val="FFDD4B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5-Point Star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04044" y="1967037"/>
            <a:ext cx="325773" cy="279654"/>
          </a:xfrm>
          <a:prstGeom prst="star5">
            <a:avLst/>
          </a:prstGeom>
          <a:solidFill>
            <a:srgbClr val="FFDD4B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&quot;No&quot; Symbol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693821" y="3248164"/>
            <a:ext cx="318196" cy="359554"/>
          </a:xfrm>
          <a:prstGeom prst="noSmoking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&quot;No&quot; Symbol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56221" y="1874309"/>
            <a:ext cx="318196" cy="359554"/>
          </a:xfrm>
          <a:prstGeom prst="noSmoking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Good Cover?</a:t>
            </a:r>
          </a:p>
        </p:txBody>
      </p:sp>
      <p:sp>
        <p:nvSpPr>
          <p:cNvPr id="9" name="Rounded Rectangular Callout 8"/>
          <p:cNvSpPr/>
          <p:nvPr/>
        </p:nvSpPr>
        <p:spPr>
          <a:xfrm>
            <a:off x="5993342" y="199927"/>
            <a:ext cx="2436283" cy="1142265"/>
          </a:xfrm>
          <a:prstGeom prst="wedgeRoundRectCallou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I just</a:t>
            </a:r>
            <a:r>
              <a:rPr lang="en-US" b="1" dirty="0"/>
              <a:t> </a:t>
            </a:r>
            <a:r>
              <a:rPr lang="en-US" b="1" dirty="0">
                <a:solidFill>
                  <a:schemeClr val="bg1"/>
                </a:solidFill>
              </a:rPr>
              <a:t>need to  update my Facebook status real quick…</a:t>
            </a:r>
          </a:p>
        </p:txBody>
      </p:sp>
    </p:spTree>
    <p:extLst>
      <p:ext uri="{BB962C8B-B14F-4D97-AF65-F5344CB8AC3E}">
        <p14:creationId xmlns:p14="http://schemas.microsoft.com/office/powerpoint/2010/main" val="318972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Good Cover?</a:t>
            </a:r>
          </a:p>
        </p:txBody>
      </p:sp>
      <p:pic>
        <p:nvPicPr>
          <p:cNvPr id="2" name="Picture 1" descr="2001 Nisqually earthquake damage in Washington state office build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992" y="1322916"/>
            <a:ext cx="5537200" cy="415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triped Right Arrow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423450">
            <a:off x="4572175" y="2402418"/>
            <a:ext cx="2184400" cy="590549"/>
          </a:xfrm>
          <a:prstGeom prst="stripedRightArrow">
            <a:avLst/>
          </a:prstGeom>
          <a:solidFill>
            <a:srgbClr val="DC440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1448121" y="5475816"/>
            <a:ext cx="6232941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atin typeface="Cambria" panose="02040503050406030204" pitchFamily="18" charset="0"/>
              </a:rPr>
              <a:t>2001  Nisqually Earthquake (M6.8) – Washington State Office Building </a:t>
            </a:r>
          </a:p>
        </p:txBody>
      </p:sp>
    </p:spTree>
    <p:extLst>
      <p:ext uri="{BB962C8B-B14F-4D97-AF65-F5344CB8AC3E}">
        <p14:creationId xmlns:p14="http://schemas.microsoft.com/office/powerpoint/2010/main" val="75971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1825" y="1173884"/>
            <a:ext cx="5306484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Once Shaking stops, evacuate!</a:t>
            </a:r>
          </a:p>
        </p:txBody>
      </p:sp>
      <p:pic>
        <p:nvPicPr>
          <p:cNvPr id="8194" name="Picture 2" descr="Image result for evacu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92842" y="1912409"/>
            <a:ext cx="512445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1992842" y="5067830"/>
            <a:ext cx="5124450" cy="131248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dirty="0">
                <a:latin typeface="Calibri" panose="020F0502020204030204" pitchFamily="34" charset="0"/>
              </a:rPr>
              <a:t>Why not before or during? </a:t>
            </a:r>
          </a:p>
        </p:txBody>
      </p:sp>
    </p:spTree>
    <p:extLst>
      <p:ext uri="{BB962C8B-B14F-4D97-AF65-F5344CB8AC3E}">
        <p14:creationId xmlns:p14="http://schemas.microsoft.com/office/powerpoint/2010/main" val="423544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Balance Hazard</a:t>
            </a:r>
          </a:p>
        </p:txBody>
      </p:sp>
      <p:sp>
        <p:nvSpPr>
          <p:cNvPr id="2" name="Rectangle 3"/>
          <p:cNvSpPr txBox="1">
            <a:spLocks/>
          </p:cNvSpPr>
          <p:nvPr/>
        </p:nvSpPr>
        <p:spPr>
          <a:xfrm>
            <a:off x="-67735" y="1371072"/>
            <a:ext cx="8534400" cy="1532466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Due to intense ground movement you may (will) be flung off your feet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Falling into items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Items falling on you</a:t>
            </a:r>
          </a:p>
          <a:p>
            <a:pPr marL="1533906" lvl="3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Bookshelves, heavy items, </a:t>
            </a:r>
            <a:r>
              <a:rPr lang="en-US" sz="1600" dirty="0" err="1"/>
              <a:t>etc</a:t>
            </a:r>
            <a:endParaRPr lang="en-US" sz="16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If injured during the shaking 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Escape is impacted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Medical services may not be available </a:t>
            </a:r>
          </a:p>
          <a:p>
            <a:pPr marL="1533906" lvl="3">
              <a:spcBef>
                <a:spcPts val="600"/>
              </a:spcBef>
              <a:spcAft>
                <a:spcPts val="0"/>
              </a:spcAft>
              <a:defRPr/>
            </a:pPr>
            <a:endParaRPr lang="en-US" sz="16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16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12294" name="Picture 6" descr="Image result for tripp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269442" y="2903538"/>
            <a:ext cx="32956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97638" y="6107791"/>
            <a:ext cx="228599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https://apnews.com/c76228f938ed42b8ac09ac08e51fb1b6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870211" y="6083473"/>
            <a:ext cx="2285999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http://www.customtintsolutions.com/safety-security-window-film</a:t>
            </a:r>
            <a:r>
              <a:rPr lang="en-US" sz="500" dirty="0"/>
              <a:t>/</a:t>
            </a:r>
            <a:endParaRPr lang="en-US" sz="300" dirty="0"/>
          </a:p>
        </p:txBody>
      </p:sp>
      <p:sp>
        <p:nvSpPr>
          <p:cNvPr id="9" name="TextBox 8"/>
          <p:cNvSpPr txBox="1"/>
          <p:nvPr/>
        </p:nvSpPr>
        <p:spPr>
          <a:xfrm>
            <a:off x="5980884" y="6038438"/>
            <a:ext cx="228599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http://newsok.com/article/3621058</a:t>
            </a:r>
          </a:p>
        </p:txBody>
      </p:sp>
    </p:spTree>
    <p:extLst>
      <p:ext uri="{BB962C8B-B14F-4D97-AF65-F5344CB8AC3E}">
        <p14:creationId xmlns:p14="http://schemas.microsoft.com/office/powerpoint/2010/main" val="14653985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Falling Hazards</a:t>
            </a:r>
          </a:p>
        </p:txBody>
      </p:sp>
      <p:sp>
        <p:nvSpPr>
          <p:cNvPr id="2" name="Rectangle 3"/>
          <p:cNvSpPr txBox="1">
            <a:spLocks/>
          </p:cNvSpPr>
          <p:nvPr/>
        </p:nvSpPr>
        <p:spPr>
          <a:xfrm>
            <a:off x="-203202" y="981605"/>
            <a:ext cx="8534400" cy="1532466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Do not leave the building until after the shaking has stopped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Falling hazards during 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Bricks, glass, trees and limbs, signs, lights, chimneys 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1600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1032" name="Picture 8" descr="Image result for facade fall earthquake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35738" y="2294083"/>
            <a:ext cx="2582073" cy="391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glass fall earthquak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909572" y="2294083"/>
            <a:ext cx="2916936" cy="394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chimney fall earthquake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18269" y="2294083"/>
            <a:ext cx="2913592" cy="387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97638" y="6107791"/>
            <a:ext cx="228599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https://apnews.com/c76228f938ed42b8ac09ac08e51fb1b6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870211" y="6083473"/>
            <a:ext cx="2285999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http://www.customtintsolutions.com/safety-security-window-film</a:t>
            </a:r>
            <a:r>
              <a:rPr lang="en-US" sz="500" dirty="0">
                <a:solidFill>
                  <a:schemeClr val="bg1"/>
                </a:solidFill>
              </a:rPr>
              <a:t>/</a:t>
            </a:r>
            <a:endParaRPr lang="en-US" sz="3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80884" y="6038438"/>
            <a:ext cx="228599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http://newsok.com/article/3621058</a:t>
            </a:r>
          </a:p>
        </p:txBody>
      </p:sp>
    </p:spTree>
    <p:extLst>
      <p:ext uri="{BB962C8B-B14F-4D97-AF65-F5344CB8AC3E}">
        <p14:creationId xmlns:p14="http://schemas.microsoft.com/office/powerpoint/2010/main" val="6694966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Falling Hazards</a:t>
            </a:r>
          </a:p>
        </p:txBody>
      </p:sp>
      <p:pic>
        <p:nvPicPr>
          <p:cNvPr id="6146" name="Picture 2" descr="Image result for northridge earthquake brid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0775" y="1438277"/>
            <a:ext cx="7004363" cy="464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403500" y="5801883"/>
            <a:ext cx="6232941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atin typeface="Cambria" panose="02040503050406030204" pitchFamily="18" charset="0"/>
              </a:rPr>
              <a:t>1994  Northridge Earthquake (M6.7) - California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43283" y="5955772"/>
            <a:ext cx="1186317" cy="139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http://www.dailynews.com/northridge-earthquake</a:t>
            </a:r>
          </a:p>
        </p:txBody>
      </p:sp>
    </p:spTree>
    <p:extLst>
      <p:ext uri="{BB962C8B-B14F-4D97-AF65-F5344CB8AC3E}">
        <p14:creationId xmlns:p14="http://schemas.microsoft.com/office/powerpoint/2010/main" val="8871420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Falling Hazards</a:t>
            </a:r>
          </a:p>
        </p:txBody>
      </p:sp>
      <p:sp>
        <p:nvSpPr>
          <p:cNvPr id="8" name="Rectangle 3"/>
          <p:cNvSpPr txBox="1">
            <a:spLocks/>
          </p:cNvSpPr>
          <p:nvPr/>
        </p:nvSpPr>
        <p:spPr>
          <a:xfrm>
            <a:off x="-2" y="1348252"/>
            <a:ext cx="4538133" cy="1744663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Use extra caution when around: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Unreinforced masonry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Downtown areas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Historic Areas </a:t>
            </a:r>
            <a:endParaRPr lang="en-US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2" name="Picture 2" descr="2001 Utah Avenue Collapsed URM, Seatt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3440" y="313080"/>
            <a:ext cx="4233335" cy="317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3640512" y="309153"/>
            <a:ext cx="6232941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atin typeface="Cambria" panose="02040503050406030204" pitchFamily="18" charset="0"/>
              </a:rPr>
              <a:t>2001 Nisqually (M6.8) – Utah Avenue, Seattle </a:t>
            </a:r>
          </a:p>
        </p:txBody>
      </p:sp>
      <p:pic>
        <p:nvPicPr>
          <p:cNvPr id="4" name="Picture 2" descr="2001 Nisqually earthquake smashed cars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3440" y="3564466"/>
            <a:ext cx="4233333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3672839" y="3678094"/>
            <a:ext cx="6214533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n w="3175">
                  <a:noFill/>
                </a:ln>
                <a:latin typeface="Cambria" panose="02040503050406030204" pitchFamily="18" charset="0"/>
              </a:rPr>
              <a:t>2001 Nisqually (M6.8) - 1st Ave and Vicinity, Seattle</a:t>
            </a:r>
          </a:p>
        </p:txBody>
      </p:sp>
      <p:sp>
        <p:nvSpPr>
          <p:cNvPr id="9" name="Rectangle 3"/>
          <p:cNvSpPr txBox="1">
            <a:spLocks/>
          </p:cNvSpPr>
          <p:nvPr/>
        </p:nvSpPr>
        <p:spPr>
          <a:xfrm>
            <a:off x="-128445" y="3447190"/>
            <a:ext cx="4538133" cy="1744663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Once outside: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Move away from buildings and trees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Move </a:t>
            </a:r>
            <a:r>
              <a:rPr lang="en-US" sz="1800"/>
              <a:t>away from </a:t>
            </a:r>
            <a:r>
              <a:rPr lang="en-US" sz="1800" dirty="0"/>
              <a:t>over electrical lines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Be aware of aftershocks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u="sng" dirty="0"/>
              <a:t>Be cautious when sheltering in cars near unreinforced masonry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sp>
        <p:nvSpPr>
          <p:cNvPr id="12" name="Right Arrow 1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9462264">
            <a:off x="5628958" y="5686621"/>
            <a:ext cx="1314646" cy="54152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9462264">
            <a:off x="4304337" y="5334775"/>
            <a:ext cx="1314646" cy="54152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761241">
            <a:off x="5129427" y="2263930"/>
            <a:ext cx="1314646" cy="54152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55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 animBg="1"/>
      <p:bldP spid="13" grpId="0" animBg="1"/>
      <p:bldP spid="1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7A4EF-CAF5-0ED8-F0A9-63FC349E8FA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83634" y="101558"/>
            <a:ext cx="7511473" cy="1312480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</a:rPr>
              <a:t>Fire Alarms</a:t>
            </a:r>
          </a:p>
        </p:txBody>
      </p:sp>
      <p:sp>
        <p:nvSpPr>
          <p:cNvPr id="8" name="Rectangle 3"/>
          <p:cNvSpPr txBox="1">
            <a:spLocks/>
          </p:cNvSpPr>
          <p:nvPr/>
        </p:nvSpPr>
        <p:spPr>
          <a:xfrm>
            <a:off x="-2" y="1348252"/>
            <a:ext cx="4538133" cy="1744663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Can be caused by: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Dust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Sprinkler activation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Manual pull stations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Fires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1800" dirty="0"/>
          </a:p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Consider the following: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Do you see fire?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Do you smell smoke?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Is it dangerous where you are?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Is it more dangerous to evacuate?  </a:t>
            </a:r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5" name="Picture 4" descr="fire alarm strobe light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20937" y="435358"/>
            <a:ext cx="1743075" cy="2190750"/>
          </a:xfrm>
          <a:prstGeom prst="rect">
            <a:avLst/>
          </a:prstGeom>
        </p:spPr>
      </p:pic>
      <p:sp>
        <p:nvSpPr>
          <p:cNvPr id="15" name="Rectangle 3"/>
          <p:cNvSpPr txBox="1">
            <a:spLocks/>
          </p:cNvSpPr>
          <p:nvPr/>
        </p:nvSpPr>
        <p:spPr>
          <a:xfrm>
            <a:off x="-3" y="5392374"/>
            <a:ext cx="4538133" cy="560770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2800" dirty="0"/>
              <a:t>Keep in mind…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sp>
        <p:nvSpPr>
          <p:cNvPr id="19" name="TextBox 18"/>
          <p:cNvSpPr txBox="1"/>
          <p:nvPr/>
        </p:nvSpPr>
        <p:spPr>
          <a:xfrm>
            <a:off x="7795107" y="2539588"/>
            <a:ext cx="1186317" cy="139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https://giphy.com/gifs/alarm-Jz5YWrzLQmNhK</a:t>
            </a:r>
          </a:p>
        </p:txBody>
      </p:sp>
      <p:grpSp>
        <p:nvGrpSpPr>
          <p:cNvPr id="10" name="Group 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906512" y="2925234"/>
            <a:ext cx="2966555" cy="2143125"/>
            <a:chOff x="5906512" y="2925234"/>
            <a:chExt cx="2966555" cy="2143125"/>
          </a:xfrm>
        </p:grpSpPr>
        <p:pic>
          <p:nvPicPr>
            <p:cNvPr id="1030" name="Picture 6" descr="No one can promise that you'll never experience a house fire...but, you can minimize your risks. You can also rest easier knowing your loved ones know what to do in case of a fire.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06512" y="2925234"/>
              <a:ext cx="2857500" cy="2143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Box 21"/>
            <p:cNvSpPr txBox="1"/>
            <p:nvPr/>
          </p:nvSpPr>
          <p:spPr>
            <a:xfrm>
              <a:off x="7264401" y="4929860"/>
              <a:ext cx="1608666" cy="1384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" dirty="0">
                  <a:solidFill>
                    <a:schemeClr val="bg1">
                      <a:lumMod val="65000"/>
                      <a:lumOff val="35000"/>
                    </a:schemeClr>
                  </a:solidFill>
                </a:rPr>
                <a:t>https://aboveandbeyondchimneyservice.com/prevent-survive-house-fire/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757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apan 2010 Shaking Video Collage.wmv" descr="video of falling hazards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2375" end="49813"/>
                </p14:media>
              </p:ext>
            </p:extLst>
          </p:nvPr>
        </p:nvPicPr>
        <p:blipFill rotWithShape="1">
          <a:blip r:embed="rId4"/>
          <a:srcRect t="12815" b="12694"/>
          <a:stretch/>
        </p:blipFill>
        <p:spPr>
          <a:xfrm>
            <a:off x="746125" y="1252007"/>
            <a:ext cx="7704667" cy="4305301"/>
          </a:xfrm>
          <a:prstGeom prst="rect">
            <a:avLst/>
          </a:prstGeom>
        </p:spPr>
      </p:pic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Falling Hazards</a:t>
            </a:r>
          </a:p>
        </p:txBody>
      </p:sp>
    </p:spTree>
    <p:extLst>
      <p:ext uri="{BB962C8B-B14F-4D97-AF65-F5344CB8AC3E}">
        <p14:creationId xmlns:p14="http://schemas.microsoft.com/office/powerpoint/2010/main" val="1551753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The Good News…  </a:t>
            </a:r>
          </a:p>
        </p:txBody>
      </p:sp>
      <p:sp>
        <p:nvSpPr>
          <p:cNvPr id="6" name="Rectangle 3"/>
          <p:cNvSpPr txBox="1">
            <a:spLocks/>
          </p:cNvSpPr>
          <p:nvPr/>
        </p:nvSpPr>
        <p:spPr>
          <a:xfrm>
            <a:off x="-2" y="1348252"/>
            <a:ext cx="8715378" cy="1744663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Building codes have been implemented to make buildings survivable</a:t>
            </a:r>
          </a:p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endParaRPr lang="en-US" sz="1800" dirty="0"/>
          </a:p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Though homes may be damaged beyond repair, the building codes allow occupant(s) inside escape</a:t>
            </a:r>
          </a:p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endParaRPr lang="en-US" sz="1800" dirty="0"/>
          </a:p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Buildings are not “earthquake proof”</a:t>
            </a:r>
            <a:endParaRPr lang="en-US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10244" name="Picture 4" descr="Image result for northridge earthquake home damage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5453" y="3715449"/>
            <a:ext cx="4421348" cy="250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03942" y="6060024"/>
            <a:ext cx="228599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https://www.fema.gov/media-library/assets/images/98354</a:t>
            </a:r>
          </a:p>
        </p:txBody>
      </p:sp>
      <p:pic>
        <p:nvPicPr>
          <p:cNvPr id="10242" name="Picture 2" descr="Image result for oregon earthquake home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62526" y="3737409"/>
            <a:ext cx="3752850" cy="249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890214" y="6097303"/>
            <a:ext cx="2907586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" dirty="0">
                <a:solidFill>
                  <a:schemeClr val="bg1"/>
                </a:solidFill>
              </a:rPr>
              <a:t>http://nwnewsnetwork.org/post/earthquake-insurance-task-force-gets-started-oregon</a:t>
            </a:r>
            <a:endParaRPr lang="en-US" sz="300" dirty="0">
              <a:solidFill>
                <a:schemeClr val="bg1"/>
              </a:solidFill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2703354" y="6219728"/>
            <a:ext cx="413559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atin typeface="Cambria" panose="02040503050406030204" pitchFamily="18" charset="0"/>
              </a:rPr>
              <a:t>1994 Northridge Earthquake (M6.7) – California </a:t>
            </a:r>
          </a:p>
        </p:txBody>
      </p:sp>
    </p:spTree>
    <p:extLst>
      <p:ext uri="{BB962C8B-B14F-4D97-AF65-F5344CB8AC3E}">
        <p14:creationId xmlns:p14="http://schemas.microsoft.com/office/powerpoint/2010/main" val="21055824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/>
          </p:cNvSpPr>
          <p:nvPr/>
        </p:nvSpPr>
        <p:spPr>
          <a:xfrm>
            <a:off x="381000" y="1295400"/>
            <a:ext cx="8534400" cy="2400300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Depends on location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Ground type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Water saturation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Strong ground motions for 3 to 5 minutes.</a:t>
            </a:r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Ground Movement</a:t>
            </a:r>
          </a:p>
        </p:txBody>
      </p:sp>
      <p:pic>
        <p:nvPicPr>
          <p:cNvPr id="4" name="Picture 3" descr="intensity of shaking bar graph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11"/>
          <a:stretch/>
        </p:blipFill>
        <p:spPr>
          <a:xfrm>
            <a:off x="824116" y="2958129"/>
            <a:ext cx="7515550" cy="333599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54339" y="6155621"/>
            <a:ext cx="1089661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opb.org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4116" y="6294120"/>
            <a:ext cx="2331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Corvallis - 97331</a:t>
            </a:r>
          </a:p>
        </p:txBody>
      </p:sp>
    </p:spTree>
    <p:extLst>
      <p:ext uri="{BB962C8B-B14F-4D97-AF65-F5344CB8AC3E}">
        <p14:creationId xmlns:p14="http://schemas.microsoft.com/office/powerpoint/2010/main" val="13199837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regon earthquake damage potential map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9082" y="630507"/>
            <a:ext cx="5007186" cy="617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lowchart: Process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2904741" y="2476500"/>
            <a:ext cx="2505459" cy="45719"/>
          </a:xfrm>
          <a:prstGeom prst="flowChartProces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lowchart: Process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10200" y="2476500"/>
            <a:ext cx="929640" cy="844867"/>
          </a:xfrm>
          <a:prstGeom prst="flowChartProcess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lowchart: Process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153680" y="3250881"/>
            <a:ext cx="2239586" cy="45719"/>
          </a:xfrm>
          <a:prstGeom prst="flowChartProces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alem earthquake damage potential ma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984" y="1588216"/>
            <a:ext cx="2705100" cy="2638425"/>
          </a:xfrm>
          <a:prstGeom prst="rect">
            <a:avLst/>
          </a:prstGeom>
        </p:spPr>
      </p:pic>
      <p:pic>
        <p:nvPicPr>
          <p:cNvPr id="6" name="Picture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843" y="4337190"/>
            <a:ext cx="3893382" cy="1236226"/>
          </a:xfrm>
          <a:prstGeom prst="rect">
            <a:avLst/>
          </a:prstGeom>
        </p:spPr>
      </p:pic>
      <p:sp>
        <p:nvSpPr>
          <p:cNvPr id="9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Ground Movement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99906" y="6663547"/>
            <a:ext cx="1111827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http://www.geologictrips.com/rv/rvgtce.htm</a:t>
            </a:r>
          </a:p>
        </p:txBody>
      </p:sp>
    </p:spTree>
    <p:extLst>
      <p:ext uri="{BB962C8B-B14F-4D97-AF65-F5344CB8AC3E}">
        <p14:creationId xmlns:p14="http://schemas.microsoft.com/office/powerpoint/2010/main" val="34445305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apan 2010 Shaking Video Collage.wmv" descr="video of buidlings swaying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665" end="94700"/>
                </p14:media>
              </p:ext>
            </p:extLst>
          </p:nvPr>
        </p:nvPicPr>
        <p:blipFill rotWithShape="1">
          <a:blip r:embed="rId4"/>
          <a:srcRect t="12815" b="12694"/>
          <a:stretch/>
        </p:blipFill>
        <p:spPr>
          <a:xfrm>
            <a:off x="746125" y="1285874"/>
            <a:ext cx="7704667" cy="4305301"/>
          </a:xfrm>
          <a:prstGeom prst="rect">
            <a:avLst/>
          </a:prstGeom>
        </p:spPr>
      </p:pic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Building Sway</a:t>
            </a:r>
          </a:p>
        </p:txBody>
      </p:sp>
    </p:spTree>
    <p:extLst>
      <p:ext uri="{BB962C8B-B14F-4D97-AF65-F5344CB8AC3E}">
        <p14:creationId xmlns:p14="http://schemas.microsoft.com/office/powerpoint/2010/main" val="2388635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266700" y="423333"/>
            <a:ext cx="2657475" cy="7334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Liquefaction</a:t>
            </a:r>
          </a:p>
        </p:txBody>
      </p:sp>
      <p:sp>
        <p:nvSpPr>
          <p:cNvPr id="2" name="Rectangle 3"/>
          <p:cNvSpPr txBox="1">
            <a:spLocks/>
          </p:cNvSpPr>
          <p:nvPr/>
        </p:nvSpPr>
        <p:spPr>
          <a:xfrm>
            <a:off x="381000" y="1295400"/>
            <a:ext cx="8534400" cy="4953000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Liquefaction is caused by substantial ground movement</a:t>
            </a:r>
          </a:p>
          <a:p>
            <a:pPr marL="744538" lvl="2" indent="160338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Lose or sandy soil</a:t>
            </a:r>
          </a:p>
          <a:p>
            <a:pPr marL="744538" lvl="2" indent="160338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High water table 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Soil reacts similar to liquid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Underground items rise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Surface items sink</a:t>
            </a:r>
          </a:p>
        </p:txBody>
      </p:sp>
      <p:pic>
        <p:nvPicPr>
          <p:cNvPr id="3078" name="Picture 6" descr="2010 New Zealand liquifaction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8263" y="3753201"/>
            <a:ext cx="2675198" cy="1792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266700" y="5198562"/>
            <a:ext cx="275589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n w="3175">
                  <a:noFill/>
                </a:ln>
                <a:latin typeface="Cambria" panose="02040503050406030204" pitchFamily="18" charset="0"/>
              </a:rPr>
              <a:t>2010 Canterbury, New Zealand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7856" y="5459400"/>
            <a:ext cx="228599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https://en.wikipedia.org/wiki/Soil_liquefaction</a:t>
            </a:r>
          </a:p>
        </p:txBody>
      </p:sp>
      <p:pic>
        <p:nvPicPr>
          <p:cNvPr id="3080" name="Picture 8" descr="1964 Japan liquifac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34627" y="3685570"/>
            <a:ext cx="3144290" cy="1867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3393855" y="5198562"/>
            <a:ext cx="275589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n w="3175">
                  <a:noFill/>
                </a:ln>
                <a:latin typeface="Cambria" panose="02040503050406030204" pitchFamily="18" charset="0"/>
              </a:rPr>
              <a:t>1964 Niigata, Japan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078255" y="5415030"/>
            <a:ext cx="228599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https://en.wikipedia.org/wiki/Soil_liquefaction</a:t>
            </a:r>
          </a:p>
        </p:txBody>
      </p:sp>
      <p:pic>
        <p:nvPicPr>
          <p:cNvPr id="3076" name="Picture 4" descr="2004 Japan liquifaction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10082" y="3753201"/>
            <a:ext cx="2400102" cy="180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6227921" y="5202640"/>
            <a:ext cx="275589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n w="3175">
                  <a:noFill/>
                </a:ln>
                <a:latin typeface="Cambria" panose="02040503050406030204" pitchFamily="18" charset="0"/>
              </a:rPr>
              <a:t>2004 Chuetsu, Japan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48654" y="5415030"/>
            <a:ext cx="228599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https://en.wikipedia.org/wiki/Soil_liquefaction</a:t>
            </a:r>
          </a:p>
        </p:txBody>
      </p:sp>
    </p:spTree>
    <p:extLst>
      <p:ext uri="{BB962C8B-B14F-4D97-AF65-F5344CB8AC3E}">
        <p14:creationId xmlns:p14="http://schemas.microsoft.com/office/powerpoint/2010/main" val="29704210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304800"/>
            <a:ext cx="2657475" cy="7334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Liquefaction</a:t>
            </a:r>
          </a:p>
        </p:txBody>
      </p:sp>
      <p:pic>
        <p:nvPicPr>
          <p:cNvPr id="4" name="s02e02 soil liquefaction and subsidence" descr="video of liquefaction demonstration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7545" end="48163.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3425" y="1276350"/>
            <a:ext cx="7743825" cy="4365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46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Aftershocks</a:t>
            </a:r>
          </a:p>
        </p:txBody>
      </p:sp>
      <p:sp>
        <p:nvSpPr>
          <p:cNvPr id="5" name="Rectangle 3"/>
          <p:cNvSpPr txBox="1">
            <a:spLocks/>
          </p:cNvSpPr>
          <p:nvPr/>
        </p:nvSpPr>
        <p:spPr>
          <a:xfrm>
            <a:off x="-1" y="1348252"/>
            <a:ext cx="4169048" cy="2499848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Earthquakes (usually smaller) that follow an initial earthquake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Can begin shortly after an initial earthquake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May last for days, weeks, or even months  </a:t>
            </a:r>
            <a:endParaRPr lang="en-US" dirty="0"/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1026" name="Picture 2" descr="map of 2015 Nepal aftershocks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169046" y="1952625"/>
            <a:ext cx="4873354" cy="4431242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7529561" y="6223106"/>
            <a:ext cx="161443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www2.usgs.gov/blogs/features/files/2015/05/Nepal-Aftershock-Map.png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4304563" y="5651757"/>
            <a:ext cx="6232941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atin typeface="Cambria" panose="02040503050406030204" pitchFamily="18" charset="0"/>
              </a:rPr>
              <a:t>2015 Nepal Earthquake (M7.8-M8.1) </a:t>
            </a:r>
          </a:p>
        </p:txBody>
      </p:sp>
    </p:spTree>
    <p:extLst>
      <p:ext uri="{BB962C8B-B14F-4D97-AF65-F5344CB8AC3E}">
        <p14:creationId xmlns:p14="http://schemas.microsoft.com/office/powerpoint/2010/main" val="23999447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Aftershocks</a:t>
            </a:r>
          </a:p>
        </p:txBody>
      </p:sp>
      <p:pic>
        <p:nvPicPr>
          <p:cNvPr id="2" name="Picture 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861" y="1156884"/>
            <a:ext cx="8954414" cy="501688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561792" y="6035269"/>
            <a:ext cx="1582208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wikipedia.org/wiki/List_of_aftershocks_of_April_2015_Nepal_earthquake</a:t>
            </a: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5927725" y="849107"/>
            <a:ext cx="326203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atin typeface="Cambria" panose="02040503050406030204" pitchFamily="18" charset="0"/>
              </a:rPr>
              <a:t>2015 Nepal Earthquake (M7.8-M8.1) </a:t>
            </a:r>
          </a:p>
        </p:txBody>
      </p:sp>
      <p:grpSp>
        <p:nvGrpSpPr>
          <p:cNvPr id="8" name="Group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257778" y="1800226"/>
            <a:ext cx="1628547" cy="200025"/>
            <a:chOff x="3324453" y="1819276"/>
            <a:chExt cx="1628547" cy="200025"/>
          </a:xfrm>
        </p:grpSpPr>
        <p:sp>
          <p:nvSpPr>
            <p:cNvPr id="6" name="Rectangle 5"/>
            <p:cNvSpPr/>
            <p:nvPr/>
          </p:nvSpPr>
          <p:spPr>
            <a:xfrm>
              <a:off x="3419475" y="1824039"/>
              <a:ext cx="1533525" cy="19526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26 Minutes</a:t>
              </a:r>
            </a:p>
          </p:txBody>
        </p:sp>
        <p:sp>
          <p:nvSpPr>
            <p:cNvPr id="7" name="Chevron 6"/>
            <p:cNvSpPr/>
            <p:nvPr/>
          </p:nvSpPr>
          <p:spPr>
            <a:xfrm>
              <a:off x="3324453" y="1819276"/>
              <a:ext cx="190043" cy="200025"/>
            </a:xfrm>
            <a:prstGeom prst="chevron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9" name="Rectangle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1475" y="1747838"/>
            <a:ext cx="609600" cy="152400"/>
          </a:xfrm>
          <a:prstGeom prst="rect">
            <a:avLst/>
          </a:prstGeom>
          <a:solidFill>
            <a:srgbClr val="FFFF0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1475" y="1924051"/>
            <a:ext cx="609600" cy="152400"/>
          </a:xfrm>
          <a:prstGeom prst="rect">
            <a:avLst/>
          </a:prstGeom>
          <a:solidFill>
            <a:srgbClr val="00B0F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33650" y="1900238"/>
            <a:ext cx="609600" cy="152400"/>
          </a:xfrm>
          <a:prstGeom prst="rect">
            <a:avLst/>
          </a:prstGeom>
          <a:solidFill>
            <a:srgbClr val="00B0F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33650" y="1724026"/>
            <a:ext cx="609600" cy="152400"/>
          </a:xfrm>
          <a:prstGeom prst="rect">
            <a:avLst/>
          </a:prstGeom>
          <a:solidFill>
            <a:srgbClr val="FFFF0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1475" y="4181476"/>
            <a:ext cx="609600" cy="152400"/>
          </a:xfrm>
          <a:prstGeom prst="rect">
            <a:avLst/>
          </a:prstGeom>
          <a:solidFill>
            <a:srgbClr val="FF000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474175" y="4181476"/>
            <a:ext cx="609600" cy="152400"/>
          </a:xfrm>
          <a:prstGeom prst="rect">
            <a:avLst/>
          </a:prstGeom>
          <a:solidFill>
            <a:srgbClr val="FF000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22925" y="4181476"/>
            <a:ext cx="609600" cy="152400"/>
          </a:xfrm>
          <a:prstGeom prst="rect">
            <a:avLst/>
          </a:prstGeom>
          <a:solidFill>
            <a:srgbClr val="FF000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22925" y="1900238"/>
            <a:ext cx="609600" cy="152400"/>
          </a:xfrm>
          <a:prstGeom prst="rect">
            <a:avLst/>
          </a:prstGeom>
          <a:solidFill>
            <a:srgbClr val="00B0F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22925" y="1743789"/>
            <a:ext cx="609600" cy="152400"/>
          </a:xfrm>
          <a:prstGeom prst="rect">
            <a:avLst/>
          </a:prstGeom>
          <a:solidFill>
            <a:srgbClr val="FFFF00">
              <a:alpha val="2509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3352799" y="4160045"/>
            <a:ext cx="1838697" cy="195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17 Days Later</a:t>
            </a:r>
          </a:p>
        </p:txBody>
      </p:sp>
      <p:sp>
        <p:nvSpPr>
          <p:cNvPr id="19" name="Rectangle 1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15067" y="1173818"/>
            <a:ext cx="313267" cy="12158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399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gnitude 9.0 Tohoku Earthquake (3_11_11) and Its Aftershocks" descr="video of Japan 2011 aftershocks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5559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9959" y="1278466"/>
            <a:ext cx="6422232" cy="4281488"/>
          </a:xfrm>
          <a:prstGeom prst="rect">
            <a:avLst/>
          </a:prstGeom>
        </p:spPr>
      </p:pic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Japan 2011 Aftershocks</a:t>
            </a:r>
          </a:p>
        </p:txBody>
      </p:sp>
    </p:spTree>
    <p:extLst>
      <p:ext uri="{BB962C8B-B14F-4D97-AF65-F5344CB8AC3E}">
        <p14:creationId xmlns:p14="http://schemas.microsoft.com/office/powerpoint/2010/main" val="183424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0C2C6-7E88-B063-9B16-8829B0E3498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4306" y="42107"/>
            <a:ext cx="7511473" cy="1312480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</a:rPr>
              <a:t>Driving Hazards</a:t>
            </a:r>
          </a:p>
        </p:txBody>
      </p:sp>
      <p:pic>
        <p:nvPicPr>
          <p:cNvPr id="4" name="Picture 3" descr="Japan collapsed highway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500" y="1933606"/>
            <a:ext cx="4210527" cy="271582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24306" y="4510931"/>
            <a:ext cx="1442027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http://goldensuni.co.za/article115_earthquake_app.html</a:t>
            </a:r>
          </a:p>
        </p:txBody>
      </p:sp>
      <p:pic>
        <p:nvPicPr>
          <p:cNvPr id="1032" name="Picture 8" descr="Image result for bridge earthquake kob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01709" y="698347"/>
            <a:ext cx="3375024" cy="3951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135515" y="4537062"/>
            <a:ext cx="1442027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https://jas-socal.org/page-1031200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2815643" y="4948471"/>
            <a:ext cx="3170767" cy="131248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>
                <a:latin typeface="Calibri" panose="020F0502020204030204" pitchFamily="34" charset="0"/>
              </a:rPr>
              <a:t>Kobe Japan, 1995</a:t>
            </a:r>
          </a:p>
        </p:txBody>
      </p:sp>
    </p:spTree>
    <p:extLst>
      <p:ext uri="{BB962C8B-B14F-4D97-AF65-F5344CB8AC3E}">
        <p14:creationId xmlns:p14="http://schemas.microsoft.com/office/powerpoint/2010/main" val="11400834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Driving Hazards</a:t>
            </a:r>
          </a:p>
        </p:txBody>
      </p:sp>
      <p:sp>
        <p:nvSpPr>
          <p:cNvPr id="8" name="Rectangle 3"/>
          <p:cNvSpPr txBox="1">
            <a:spLocks/>
          </p:cNvSpPr>
          <p:nvPr/>
        </p:nvSpPr>
        <p:spPr>
          <a:xfrm>
            <a:off x="-173569" y="1544981"/>
            <a:ext cx="5372100" cy="1744663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Roadway may be damaged by an earthquake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Roadways may have debris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Building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Landslides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Power and light poles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Trees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Cracks/Holes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18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3" name="Picture 2" descr="fallen telephone poles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7928" y="4020629"/>
            <a:ext cx="3108072" cy="233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432550" y="6230848"/>
            <a:ext cx="1569414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http://www.nan.ng/news/3-cows-survives-new-zealand-earthquake/</a:t>
            </a:r>
          </a:p>
        </p:txBody>
      </p:sp>
      <p:pic>
        <p:nvPicPr>
          <p:cNvPr id="9" name="Picture 2" descr="Image result for roadway earthquake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98531" y="193402"/>
            <a:ext cx="3564467" cy="326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5039210" y="3109230"/>
            <a:ext cx="275589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n w="3175">
                  <a:noFill/>
                </a:ln>
                <a:latin typeface="Cambria" panose="02040503050406030204" pitchFamily="18" charset="0"/>
              </a:rPr>
              <a:t>2013 Mexico near US border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86720" y="3334999"/>
            <a:ext cx="1569414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http://www.lolwot.com/10-of-the-most-dangerous-roads-in-the-world/</a:t>
            </a:r>
          </a:p>
        </p:txBody>
      </p:sp>
      <p:pic>
        <p:nvPicPr>
          <p:cNvPr id="3076" name="Picture 4" descr="Image result for roadway earthquake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98531" y="4020629"/>
            <a:ext cx="3564467" cy="2382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2929467" y="4020629"/>
            <a:ext cx="6214533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n w="3175">
                  <a:noFill/>
                </a:ln>
                <a:latin typeface="Cambria" panose="02040503050406030204" pitchFamily="18" charset="0"/>
              </a:rPr>
              <a:t>2016 New Zealand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320585" y="6282433"/>
            <a:ext cx="1569414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http://www.nan.ng/news/3-cows-survives-new-zealand-earthquake/</a:t>
            </a:r>
          </a:p>
        </p:txBody>
      </p:sp>
    </p:spTree>
    <p:extLst>
      <p:ext uri="{BB962C8B-B14F-4D97-AF65-F5344CB8AC3E}">
        <p14:creationId xmlns:p14="http://schemas.microsoft.com/office/powerpoint/2010/main" val="21581637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Driving Hazards</a:t>
            </a:r>
          </a:p>
        </p:txBody>
      </p:sp>
      <p:sp>
        <p:nvSpPr>
          <p:cNvPr id="8" name="Rectangle 3"/>
          <p:cNvSpPr txBox="1">
            <a:spLocks/>
          </p:cNvSpPr>
          <p:nvPr/>
        </p:nvSpPr>
        <p:spPr>
          <a:xfrm>
            <a:off x="-2" y="1348252"/>
            <a:ext cx="4538133" cy="5157561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48056" lvl="1" indent="0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sz="1800" dirty="0"/>
              <a:t>Bridges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Be aware of bridge damage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Know secondary routes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Use extra caution at night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When in doubt avoid bridge use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Over passes are bridges</a:t>
            </a:r>
          </a:p>
          <a:p>
            <a:pPr marL="1191006" lvl="2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600" dirty="0"/>
              <a:t>Do not seek shelter under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endParaRPr lang="en-US" sz="2400" dirty="0"/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16" name="Picture 15" descr="Northridge collapsed higwhay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0697" y="3610359"/>
            <a:ext cx="4246078" cy="2895454"/>
          </a:xfrm>
          <a:prstGeom prst="rect">
            <a:avLst/>
          </a:prstGeom>
        </p:spPr>
      </p:pic>
      <p:pic>
        <p:nvPicPr>
          <p:cNvPr id="2054" name="Picture 6" descr="Image result for bridge earthquake kob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50697" y="807035"/>
            <a:ext cx="4246078" cy="259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3072342" y="3098621"/>
            <a:ext cx="6214533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400" b="1" dirty="0">
                <a:ln w="3175">
                  <a:noFill/>
                </a:ln>
                <a:latin typeface="Cambria" panose="02040503050406030204" pitchFamily="18" charset="0"/>
              </a:rPr>
              <a:t>Northridge (M6.7), California 1994</a:t>
            </a:r>
          </a:p>
        </p:txBody>
      </p:sp>
    </p:spTree>
    <p:extLst>
      <p:ext uri="{BB962C8B-B14F-4D97-AF65-F5344CB8AC3E}">
        <p14:creationId xmlns:p14="http://schemas.microsoft.com/office/powerpoint/2010/main" val="21574756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Driving Hazards</a:t>
            </a:r>
          </a:p>
        </p:txBody>
      </p:sp>
      <p:sp>
        <p:nvSpPr>
          <p:cNvPr id="8" name="Rectangle 3"/>
          <p:cNvSpPr txBox="1">
            <a:spLocks/>
          </p:cNvSpPr>
          <p:nvPr/>
        </p:nvSpPr>
        <p:spPr>
          <a:xfrm>
            <a:off x="-2" y="1348252"/>
            <a:ext cx="6705602" cy="1744663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2400" dirty="0"/>
              <a:t>Not recommend bridge response….</a:t>
            </a:r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7170" name="Picture 2" descr="Image result for vehicle bridge ju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2731" y="2051132"/>
            <a:ext cx="7620000" cy="403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917266" y="5951234"/>
            <a:ext cx="1569414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/>
              <a:t>http://brobible.com/culture/article/dad-drawbridge-rising-jump/</a:t>
            </a:r>
          </a:p>
        </p:txBody>
      </p:sp>
    </p:spTree>
    <p:extLst>
      <p:ext uri="{BB962C8B-B14F-4D97-AF65-F5344CB8AC3E}">
        <p14:creationId xmlns:p14="http://schemas.microsoft.com/office/powerpoint/2010/main" val="20894271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Driving Hazards</a:t>
            </a:r>
          </a:p>
        </p:txBody>
      </p:sp>
      <p:sp>
        <p:nvSpPr>
          <p:cNvPr id="8" name="Rectangle 3"/>
          <p:cNvSpPr txBox="1">
            <a:spLocks/>
          </p:cNvSpPr>
          <p:nvPr/>
        </p:nvSpPr>
        <p:spPr>
          <a:xfrm>
            <a:off x="-2" y="1348252"/>
            <a:ext cx="8382002" cy="1744663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Use extra caution at night 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When in doubt, find a safe place to park and walk</a:t>
            </a:r>
          </a:p>
          <a:p>
            <a:pPr marL="733806" lvl="1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800" dirty="0"/>
              <a:t>Even minor road damage can cause serious damage to vehicles </a:t>
            </a:r>
          </a:p>
          <a:p>
            <a:pPr marL="420624" indent="-384048">
              <a:spcBef>
                <a:spcPts val="1200"/>
              </a:spcBef>
              <a:spcAft>
                <a:spcPts val="0"/>
              </a:spcAft>
              <a:buClr>
                <a:srgbClr val="AEBAD5"/>
              </a:buClr>
              <a:buFont typeface="Courier New" panose="02070309020205020404" pitchFamily="49" charset="0"/>
              <a:buChar char="o"/>
              <a:defRPr/>
            </a:pPr>
            <a:endParaRPr lang="en-US" sz="2400" dirty="0"/>
          </a:p>
        </p:txBody>
      </p:sp>
      <p:pic>
        <p:nvPicPr>
          <p:cNvPr id="5122" name="Picture 2" descr="Image result for roadway earthquak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15531" y="2924272"/>
            <a:ext cx="5350935" cy="356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089400" y="6386931"/>
            <a:ext cx="2924079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http://www.t-online.de/nachrichten/panorama/katastrophen/id_70747652/erdbeben-san-francisco-einwohner-fuerchten-the-big-one-.html/</a:t>
            </a:r>
          </a:p>
        </p:txBody>
      </p:sp>
    </p:spTree>
    <p:extLst>
      <p:ext uri="{BB962C8B-B14F-4D97-AF65-F5344CB8AC3E}">
        <p14:creationId xmlns:p14="http://schemas.microsoft.com/office/powerpoint/2010/main" val="49544056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C9A60DD-795E-03D6-C1BB-B5130A36D27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3900" y="416723"/>
            <a:ext cx="7511473" cy="779957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</a:rPr>
              <a:t>Tsunami</a:t>
            </a:r>
            <a:endParaRPr lang="en-US" dirty="0"/>
          </a:p>
        </p:txBody>
      </p:sp>
      <p:pic>
        <p:nvPicPr>
          <p:cNvPr id="3074" name="Picture 2" descr="Image result for tsunam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4343" y="1514474"/>
            <a:ext cx="8761857" cy="359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060762" y="5113863"/>
            <a:ext cx="3049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This is not a tsunami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62456" y="4966899"/>
            <a:ext cx="1391612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https://www.pinterest.com/pin/208432288974636947//</a:t>
            </a:r>
          </a:p>
        </p:txBody>
      </p:sp>
    </p:spTree>
    <p:extLst>
      <p:ext uri="{BB962C8B-B14F-4D97-AF65-F5344CB8AC3E}">
        <p14:creationId xmlns:p14="http://schemas.microsoft.com/office/powerpoint/2010/main" val="303430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AB42BB8-9733-3AB0-97A9-B4038EC8A03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25425" y="177792"/>
            <a:ext cx="7511473" cy="935962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</a:rPr>
              <a:t>Tsunami</a:t>
            </a:r>
            <a:endParaRPr lang="en-US" dirty="0"/>
          </a:p>
        </p:txBody>
      </p:sp>
      <p:pic>
        <p:nvPicPr>
          <p:cNvPr id="2" name="Picture 1" descr="picture of giant wav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5425" y="1113754"/>
            <a:ext cx="8693150" cy="392239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74454" y="5105399"/>
            <a:ext cx="3325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Also, not a tsunami…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56399" y="4966900"/>
            <a:ext cx="2277535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https://www.elmanana.com/alertatempranaypreparacionlamejordefensaantelostsunamis-4004649.html//</a:t>
            </a:r>
          </a:p>
        </p:txBody>
      </p:sp>
    </p:spTree>
    <p:extLst>
      <p:ext uri="{BB962C8B-B14F-4D97-AF65-F5344CB8AC3E}">
        <p14:creationId xmlns:p14="http://schemas.microsoft.com/office/powerpoint/2010/main" val="1490700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Image result for tsunami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33" b="1846"/>
          <a:stretch/>
        </p:blipFill>
        <p:spPr bwMode="auto">
          <a:xfrm>
            <a:off x="628500" y="1195388"/>
            <a:ext cx="7867800" cy="449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Tsunami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85491" y="5692310"/>
            <a:ext cx="40296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SzPct val="130000"/>
              <a:defRPr/>
            </a:pPr>
            <a:r>
              <a:rPr lang="en-US" sz="2400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This, however, is a tsunami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56765" y="5553811"/>
            <a:ext cx="2277535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https://thecostaricanews.com/earthquake-devastates-japan-costa-rica-on-tsunami-alert/</a:t>
            </a:r>
          </a:p>
        </p:txBody>
      </p:sp>
    </p:spTree>
    <p:extLst>
      <p:ext uri="{BB962C8B-B14F-4D97-AF65-F5344CB8AC3E}">
        <p14:creationId xmlns:p14="http://schemas.microsoft.com/office/powerpoint/2010/main" val="75768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Tsunami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0500" y="1505862"/>
            <a:ext cx="3390900" cy="3023805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/>
              <a:t>Rapid</a:t>
            </a:r>
            <a:r>
              <a:rPr lang="en-US" dirty="0"/>
              <a:t> flood waters</a:t>
            </a:r>
          </a:p>
          <a:p>
            <a:r>
              <a:rPr lang="en-US" dirty="0"/>
              <a:t>High wave height</a:t>
            </a:r>
          </a:p>
          <a:p>
            <a:r>
              <a:rPr lang="en-US" dirty="0"/>
              <a:t>Spreads inland </a:t>
            </a:r>
          </a:p>
          <a:p>
            <a:r>
              <a:rPr lang="en-US" dirty="0"/>
              <a:t>Can flood hundreds of feet above sea-level </a:t>
            </a:r>
          </a:p>
          <a:p>
            <a:r>
              <a:rPr lang="en-US" dirty="0"/>
              <a:t>Water recedes slowly</a:t>
            </a:r>
          </a:p>
          <a:p>
            <a:r>
              <a:rPr lang="en-US" dirty="0"/>
              <a:t>Can move large objects</a:t>
            </a:r>
          </a:p>
          <a:p>
            <a:pPr lvl="1"/>
            <a:r>
              <a:rPr lang="en-US" dirty="0"/>
              <a:t>Cars, buildings, etc.</a:t>
            </a:r>
          </a:p>
          <a:p>
            <a:pPr lvl="1"/>
            <a:r>
              <a:rPr lang="en-US" dirty="0"/>
              <a:t>Objects slam into each other </a:t>
            </a:r>
          </a:p>
          <a:p>
            <a:pPr marL="457200" lvl="1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2292" name="Picture 4" descr="Image result for tsunami jap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95352" y="1151609"/>
            <a:ext cx="5322706" cy="399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695352" y="5009234"/>
            <a:ext cx="3593332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http://www.news.com.au/technology/environment/tsunami-warning-issued-for-japan-after-73-earthquake/news-story/d8442c14702a80216af18abe0729c568/</a:t>
            </a:r>
          </a:p>
        </p:txBody>
      </p:sp>
      <p:grpSp>
        <p:nvGrpSpPr>
          <p:cNvPr id="6" name="Group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695352" y="5217653"/>
            <a:ext cx="6677373" cy="1292662"/>
            <a:chOff x="6410163" y="381677"/>
            <a:chExt cx="2754173" cy="1292662"/>
          </a:xfrm>
        </p:grpSpPr>
        <p:sp>
          <p:nvSpPr>
            <p:cNvPr id="7" name="TextBox 6"/>
            <p:cNvSpPr txBox="1"/>
            <p:nvPr/>
          </p:nvSpPr>
          <p:spPr>
            <a:xfrm>
              <a:off x="6410163" y="381677"/>
              <a:ext cx="2754173" cy="1292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600" dirty="0" err="1"/>
                <a:t>Tsu</a:t>
              </a:r>
              <a:r>
                <a:rPr lang="en-US" sz="2600" dirty="0"/>
                <a:t> – Harbor</a:t>
              </a:r>
            </a:p>
            <a:p>
              <a:r>
                <a:rPr lang="en-US" sz="1600" dirty="0"/>
                <a:t>                                                                   </a:t>
              </a:r>
              <a:r>
                <a:rPr lang="en-US" sz="2600" dirty="0"/>
                <a:t>Tsunami </a:t>
              </a:r>
            </a:p>
            <a:p>
              <a:r>
                <a:rPr lang="en-US" sz="2600" dirty="0" err="1"/>
                <a:t>Nami</a:t>
              </a:r>
              <a:r>
                <a:rPr lang="en-US" sz="2600" dirty="0"/>
                <a:t> – Wave </a:t>
              </a:r>
            </a:p>
          </p:txBody>
        </p:sp>
        <p:sp>
          <p:nvSpPr>
            <p:cNvPr id="8" name="Bent-Up Arrow 7"/>
            <p:cNvSpPr/>
            <p:nvPr/>
          </p:nvSpPr>
          <p:spPr>
            <a:xfrm rot="5400000">
              <a:off x="7131555" y="367606"/>
              <a:ext cx="195616" cy="1320803"/>
            </a:xfrm>
            <a:prstGeom prst="bentUpArrow">
              <a:avLst/>
            </a:prstGeom>
            <a:solidFill>
              <a:schemeClr val="tx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Bent-Up Arrow 8"/>
            <p:cNvSpPr/>
            <p:nvPr/>
          </p:nvSpPr>
          <p:spPr>
            <a:xfrm rot="16200000" flipV="1">
              <a:off x="7131555" y="473878"/>
              <a:ext cx="195616" cy="1320803"/>
            </a:xfrm>
            <a:prstGeom prst="bentUpArrow">
              <a:avLst/>
            </a:prstGeom>
            <a:solidFill>
              <a:schemeClr val="tx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1141272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PB Unprepared Documentary Trailer" descr="tsunami video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29381.3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2450" y="1168004"/>
            <a:ext cx="8066618" cy="4537472"/>
          </a:xfrm>
          <a:prstGeom prst="rect">
            <a:avLst/>
          </a:prstGeom>
        </p:spPr>
      </p:pic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Tsunami Video </a:t>
            </a:r>
          </a:p>
        </p:txBody>
      </p:sp>
    </p:spTree>
    <p:extLst>
      <p:ext uri="{BB962C8B-B14F-4D97-AF65-F5344CB8AC3E}">
        <p14:creationId xmlns:p14="http://schemas.microsoft.com/office/powerpoint/2010/main" val="291590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Tsunami aftermath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90501" y="1588558"/>
            <a:ext cx="3706284" cy="4351338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Building displaced </a:t>
            </a:r>
          </a:p>
          <a:p>
            <a:r>
              <a:rPr lang="en-US" dirty="0"/>
              <a:t>Debris Hazard</a:t>
            </a:r>
          </a:p>
          <a:p>
            <a:r>
              <a:rPr lang="en-US" dirty="0"/>
              <a:t>Unstable ground</a:t>
            </a:r>
          </a:p>
          <a:p>
            <a:r>
              <a:rPr lang="en-US" dirty="0"/>
              <a:t>Health hazards</a:t>
            </a:r>
          </a:p>
          <a:p>
            <a:pPr lvl="1"/>
            <a:r>
              <a:rPr lang="en-US" dirty="0"/>
              <a:t>Water</a:t>
            </a:r>
          </a:p>
          <a:p>
            <a:pPr lvl="1"/>
            <a:r>
              <a:rPr lang="en-US" dirty="0"/>
              <a:t>Chemicals</a:t>
            </a:r>
          </a:p>
          <a:p>
            <a:pPr lvl="1"/>
            <a:r>
              <a:rPr lang="en-US" dirty="0"/>
              <a:t>Gas leaks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42" name="Picture 2" descr="Related image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96784" y="973270"/>
            <a:ext cx="4893733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24606" y="5451088"/>
            <a:ext cx="3593332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bg1"/>
                </a:solidFill>
              </a:rPr>
              <a:t>China Military Report Blogger/</a:t>
            </a:r>
          </a:p>
        </p:txBody>
      </p:sp>
      <p:pic>
        <p:nvPicPr>
          <p:cNvPr id="5" name="Picture 4" descr="tsunami damage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6784" y="3836458"/>
            <a:ext cx="4893733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1332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Tsunami Response </a:t>
            </a:r>
          </a:p>
        </p:txBody>
      </p:sp>
      <p:pic>
        <p:nvPicPr>
          <p:cNvPr id="2" name="Picture 1" descr="Tsunami hazard zone sign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35666" y="4400841"/>
            <a:ext cx="2541609" cy="2047584"/>
          </a:xfrm>
          <a:prstGeom prst="rect">
            <a:avLst/>
          </a:prstGeom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-270680" y="1644650"/>
            <a:ext cx="7886700" cy="4351338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US" sz="2400" dirty="0"/>
              <a:t>If on the coast when an earthquake happens:</a:t>
            </a:r>
          </a:p>
          <a:p>
            <a:pPr lvl="1"/>
            <a:r>
              <a:rPr lang="en-US" sz="1800" dirty="0"/>
              <a:t>Earth shaking is felt by local inhabitants</a:t>
            </a:r>
          </a:p>
          <a:p>
            <a:pPr lvl="1"/>
            <a:r>
              <a:rPr lang="en-US" sz="1800" dirty="0"/>
              <a:t>Respond with earthquake protection (Drop, Cover, Hold on)</a:t>
            </a:r>
          </a:p>
          <a:p>
            <a:pPr lvl="1"/>
            <a:r>
              <a:rPr lang="en-US" sz="1800" dirty="0"/>
              <a:t>After shaking, evacuate in-land</a:t>
            </a:r>
          </a:p>
          <a:p>
            <a:pPr lvl="2"/>
            <a:r>
              <a:rPr lang="en-US" sz="1800" dirty="0"/>
              <a:t>Estimated 15 minutes on Oregon Coast</a:t>
            </a:r>
          </a:p>
          <a:p>
            <a:pPr lvl="2"/>
            <a:r>
              <a:rPr lang="en-US" sz="1800" dirty="0"/>
              <a:t>Learn the evacuation zones before visiting the coast</a:t>
            </a:r>
          </a:p>
          <a:p>
            <a:pPr lvl="1"/>
            <a:r>
              <a:rPr lang="en-US" sz="1800" dirty="0"/>
              <a:t>Be prepared for long response/rescue times</a:t>
            </a:r>
          </a:p>
          <a:p>
            <a:pPr lvl="2"/>
            <a:r>
              <a:rPr lang="en-US" sz="1600" dirty="0"/>
              <a:t>“Island living”</a:t>
            </a:r>
          </a:p>
        </p:txBody>
      </p:sp>
    </p:spTree>
    <p:extLst>
      <p:ext uri="{BB962C8B-B14F-4D97-AF65-F5344CB8AC3E}">
        <p14:creationId xmlns:p14="http://schemas.microsoft.com/office/powerpoint/2010/main" val="408929369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Newport Oregon tsunami evacuation map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69" t="4453" r="1494"/>
          <a:stretch/>
        </p:blipFill>
        <p:spPr bwMode="auto">
          <a:xfrm>
            <a:off x="647700" y="1228725"/>
            <a:ext cx="7991475" cy="490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Hatfield – OSU Campus </a:t>
            </a:r>
          </a:p>
        </p:txBody>
      </p:sp>
      <p:sp>
        <p:nvSpPr>
          <p:cNvPr id="4" name="5-Point Star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52937" y="2857500"/>
            <a:ext cx="381000" cy="400050"/>
          </a:xfrm>
          <a:prstGeom prst="star5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72339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Restoration </a:t>
            </a:r>
          </a:p>
        </p:txBody>
      </p:sp>
      <p:pic>
        <p:nvPicPr>
          <p:cNvPr id="2" name="Picture 1" descr="graph of damage vs time restoratio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533" y="3723644"/>
            <a:ext cx="8328553" cy="2843842"/>
          </a:xfrm>
          <a:prstGeom prst="rect">
            <a:avLst/>
          </a:prstGeom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190500" y="1150263"/>
            <a:ext cx="7886700" cy="4351338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Water &amp; Sewer</a:t>
            </a:r>
          </a:p>
          <a:p>
            <a:pPr lvl="1"/>
            <a:r>
              <a:rPr lang="en-US" dirty="0"/>
              <a:t>Approximately 14 Months</a:t>
            </a:r>
          </a:p>
          <a:p>
            <a:r>
              <a:rPr lang="en-US" dirty="0"/>
              <a:t>Electric</a:t>
            </a:r>
          </a:p>
          <a:p>
            <a:pPr lvl="1"/>
            <a:r>
              <a:rPr lang="en-US" dirty="0"/>
              <a:t>Approximately 4 Months</a:t>
            </a:r>
          </a:p>
          <a:p>
            <a:r>
              <a:rPr lang="en-US" dirty="0"/>
              <a:t>Healthcare </a:t>
            </a:r>
          </a:p>
          <a:p>
            <a:pPr lvl="1"/>
            <a:r>
              <a:rPr lang="en-US" dirty="0"/>
              <a:t>3 years or more</a:t>
            </a:r>
          </a:p>
          <a:p>
            <a:pPr marL="457200" lvl="1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04976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Deep Breath…</a:t>
            </a:r>
          </a:p>
        </p:txBody>
      </p:sp>
      <p:pic>
        <p:nvPicPr>
          <p:cNvPr id="7" name="Picture 6" descr="be prepare, not scared sign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4569" y="1311878"/>
            <a:ext cx="3747029" cy="3747029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729983" y="5440891"/>
            <a:ext cx="7696200" cy="612775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457200" lvl="1" indent="0" algn="ctr">
              <a:buNone/>
            </a:pPr>
            <a:r>
              <a:rPr lang="en-US" dirty="0"/>
              <a:t>A Cascadia Subduction Zone earthquake has happened and will happen again. Although unknown ‘when’, being aware and prepared is key. This earthquake is survivable with proper preparations.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68379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3480856" y="1188963"/>
            <a:ext cx="208703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Mitigation</a:t>
            </a:r>
          </a:p>
        </p:txBody>
      </p:sp>
      <p:pic>
        <p:nvPicPr>
          <p:cNvPr id="6154" name="Picture 10" descr="Image result for mitig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00373" y="1845203"/>
            <a:ext cx="30480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2401355" y="5011737"/>
            <a:ext cx="4246033" cy="451909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If you’re going to fall, reduce the risk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18665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ouse graphic with identified hazard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1091598"/>
            <a:ext cx="8702757" cy="5257270"/>
          </a:xfrm>
          <a:prstGeom prst="rect">
            <a:avLst/>
          </a:prstGeom>
        </p:spPr>
      </p:pic>
      <p:sp>
        <p:nvSpPr>
          <p:cNvPr id="7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Mitigation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61862" y="6206067"/>
            <a:ext cx="1212806" cy="142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http://cityofirving.org/DocumentCenter/View/12640</a:t>
            </a:r>
            <a:r>
              <a:rPr lang="en-US" sz="3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55688353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Mitigation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0500" y="1588558"/>
            <a:ext cx="7696199" cy="4351338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Water Heater </a:t>
            </a:r>
          </a:p>
          <a:p>
            <a:pPr lvl="1"/>
            <a:r>
              <a:rPr lang="en-US" dirty="0"/>
              <a:t>Strapped to studs</a:t>
            </a:r>
          </a:p>
          <a:p>
            <a:pPr lvl="2"/>
            <a:r>
              <a:rPr lang="en-US" dirty="0"/>
              <a:t>This is a potential water source after an earthquake</a:t>
            </a:r>
          </a:p>
          <a:p>
            <a:r>
              <a:rPr lang="en-US" dirty="0"/>
              <a:t>Kitchen cupboards with heavy/fragile items</a:t>
            </a:r>
          </a:p>
          <a:p>
            <a:pPr lvl="1"/>
            <a:r>
              <a:rPr lang="en-US" dirty="0"/>
              <a:t>Cupboard locks</a:t>
            </a:r>
          </a:p>
          <a:p>
            <a:pPr lvl="1"/>
            <a:r>
              <a:rPr lang="en-US" dirty="0"/>
              <a:t>Heavy duty rubber bands</a:t>
            </a:r>
          </a:p>
          <a:p>
            <a:pPr lvl="1"/>
            <a:r>
              <a:rPr lang="en-US" dirty="0"/>
              <a:t>Move items to lower cupboard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38" name="Picture 14" descr="Image result for water heater straps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742" r="28007"/>
          <a:stretch/>
        </p:blipFill>
        <p:spPr bwMode="auto">
          <a:xfrm>
            <a:off x="6412893" y="397757"/>
            <a:ext cx="2578160" cy="283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7617928" y="3114252"/>
            <a:ext cx="1526072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http://activerain.com/blogsview/462457/bracing-for-the-big-one</a:t>
            </a:r>
            <a:endParaRPr lang="en-US" sz="300" dirty="0"/>
          </a:p>
        </p:txBody>
      </p:sp>
      <p:pic>
        <p:nvPicPr>
          <p:cNvPr id="1036" name="Picture 12" descr="Image result for baby proofi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12893" y="3604852"/>
            <a:ext cx="2578160" cy="291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7321594" y="6420808"/>
            <a:ext cx="1830873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https://www.dollargeneral.com/3m-command-17202d-strips-pictu-0012160-2-1.html</a:t>
            </a:r>
            <a:r>
              <a:rPr lang="en-US" sz="3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02803624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Mitigation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0500" y="1478491"/>
            <a:ext cx="7696200" cy="4351338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Bookshelves </a:t>
            </a:r>
          </a:p>
          <a:p>
            <a:pPr lvl="1"/>
            <a:r>
              <a:rPr lang="en-US" dirty="0"/>
              <a:t>Straps</a:t>
            </a:r>
          </a:p>
          <a:p>
            <a:pPr lvl="1"/>
            <a:r>
              <a:rPr lang="en-US" dirty="0"/>
              <a:t>L-brackets </a:t>
            </a:r>
          </a:p>
          <a:p>
            <a:r>
              <a:rPr lang="en-US" dirty="0"/>
              <a:t>Electronics </a:t>
            </a:r>
          </a:p>
          <a:p>
            <a:pPr lvl="1"/>
            <a:r>
              <a:rPr lang="en-US" dirty="0"/>
              <a:t>Straps </a:t>
            </a:r>
          </a:p>
          <a:p>
            <a:pPr lvl="1"/>
            <a:r>
              <a:rPr lang="en-US" dirty="0"/>
              <a:t>Wall mounted</a:t>
            </a:r>
          </a:p>
          <a:p>
            <a:pPr marL="457200" lvl="1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6" name="Picture 2" descr="Image result for furniture straps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0500" y="3907426"/>
            <a:ext cx="3906309" cy="2604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2450064" y="6373132"/>
            <a:ext cx="1830873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https://www.jessaleona.com/products/tv-furniture-anti-tip-straps-2-pack-black</a:t>
            </a:r>
            <a:r>
              <a:rPr lang="en-US" sz="300" dirty="0"/>
              <a:t>/</a:t>
            </a:r>
          </a:p>
        </p:txBody>
      </p:sp>
      <p:pic>
        <p:nvPicPr>
          <p:cNvPr id="1030" name="Picture 6" descr="Image result for bookshelf brackets earthquake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00109" y="326629"/>
            <a:ext cx="3789891" cy="284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144686" y="3069372"/>
            <a:ext cx="2861732" cy="137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http://totallyunprepared.com/2014/09/earthquake-preparedness-on-the-cheap-securing-your-stuff-for-less/lbrackets07-dowbracketsinstalled/</a:t>
            </a:r>
          </a:p>
        </p:txBody>
      </p:sp>
      <p:pic>
        <p:nvPicPr>
          <p:cNvPr id="1028" name="Picture 4" descr="Image result for furniture strap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00109" y="3383637"/>
            <a:ext cx="3789891" cy="312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7350149" y="6390831"/>
            <a:ext cx="1656269" cy="138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https://www.amazon.com/Pack-Furniture-Straps-Baby-Safety/dp/B017JHEU8O</a:t>
            </a:r>
          </a:p>
        </p:txBody>
      </p:sp>
    </p:spTree>
    <p:extLst>
      <p:ext uri="{BB962C8B-B14F-4D97-AF65-F5344CB8AC3E}">
        <p14:creationId xmlns:p14="http://schemas.microsoft.com/office/powerpoint/2010/main" val="166413166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90500" y="1546225"/>
            <a:ext cx="7696200" cy="4351338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Valuables/Collectibles </a:t>
            </a:r>
          </a:p>
          <a:p>
            <a:pPr lvl="1"/>
            <a:r>
              <a:rPr lang="en-US" dirty="0"/>
              <a:t>3M Velcro</a:t>
            </a:r>
          </a:p>
          <a:p>
            <a:pPr lvl="1"/>
            <a:r>
              <a:rPr lang="en-US" dirty="0"/>
              <a:t>QuakeHold</a:t>
            </a:r>
          </a:p>
          <a:p>
            <a:pPr lvl="2"/>
            <a:r>
              <a:rPr lang="en-US" dirty="0"/>
              <a:t>Mount to mounted surface </a:t>
            </a:r>
          </a:p>
          <a:p>
            <a:pPr marL="457200" lvl="1" indent="0">
              <a:buNone/>
            </a:pPr>
            <a:r>
              <a:rPr lang="en-US" dirty="0"/>
              <a:t> </a:t>
            </a:r>
          </a:p>
          <a:p>
            <a:pPr marL="457200" lvl="1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Mitigation</a:t>
            </a:r>
          </a:p>
        </p:txBody>
      </p:sp>
      <p:pic>
        <p:nvPicPr>
          <p:cNvPr id="3080" name="Picture 8" descr="Image result for 3m velcro command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263574" y="3230827"/>
            <a:ext cx="2057400" cy="328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6595959" y="6400477"/>
            <a:ext cx="1830873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https://www.dollargeneral.com/3m-command-17202d-strips-pictu-0012160-2-1.html</a:t>
            </a:r>
            <a:r>
              <a:rPr lang="en-US" sz="300" dirty="0"/>
              <a:t>/</a:t>
            </a:r>
          </a:p>
        </p:txBody>
      </p:sp>
      <p:grpSp>
        <p:nvGrpSpPr>
          <p:cNvPr id="6" name="Group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418504" y="188507"/>
            <a:ext cx="1908243" cy="2971364"/>
            <a:chOff x="6253007" y="3506960"/>
            <a:chExt cx="1908243" cy="2971364"/>
          </a:xfrm>
        </p:grpSpPr>
        <p:pic>
          <p:nvPicPr>
            <p:cNvPr id="3076" name="Picture 4" descr="Command Large Picture Hanging Strips"/>
            <p:cNvPicPr>
              <a:picLocks noChangeAspect="1" noChangeArrowheads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6253007" y="3506960"/>
              <a:ext cx="1742062" cy="2948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Box 12"/>
            <p:cNvSpPr txBox="1"/>
            <p:nvPr/>
          </p:nvSpPr>
          <p:spPr>
            <a:xfrm>
              <a:off x="7599208" y="6339825"/>
              <a:ext cx="562042" cy="1384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" dirty="0">
                  <a:solidFill>
                    <a:schemeClr val="tx1">
                      <a:lumMod val="75000"/>
                    </a:schemeClr>
                  </a:solidFill>
                </a:rPr>
                <a:t>Amazon.com</a:t>
              </a:r>
              <a:r>
                <a:rPr lang="en-US" sz="300" dirty="0"/>
                <a:t>/</a:t>
              </a:r>
            </a:p>
          </p:txBody>
        </p:sp>
      </p:grpSp>
      <p:grpSp>
        <p:nvGrpSpPr>
          <p:cNvPr id="2" name="Group 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83596" y="3498688"/>
            <a:ext cx="2948557" cy="2979636"/>
            <a:chOff x="1090043" y="3514227"/>
            <a:chExt cx="2948557" cy="2979636"/>
          </a:xfrm>
        </p:grpSpPr>
        <p:pic>
          <p:nvPicPr>
            <p:cNvPr id="3082" name="Picture 10" descr="Image result for quakehold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0043" y="3514227"/>
              <a:ext cx="2948557" cy="2948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/>
            <p:cNvSpPr txBox="1"/>
            <p:nvPr/>
          </p:nvSpPr>
          <p:spPr>
            <a:xfrm>
              <a:off x="2125450" y="6355364"/>
              <a:ext cx="1830873" cy="1384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" dirty="0"/>
                <a:t>https://</a:t>
              </a:r>
              <a:r>
                <a:rPr lang="en-US" sz="300" dirty="0">
                  <a:solidFill>
                    <a:schemeClr val="tx1">
                      <a:lumMod val="75000"/>
                    </a:schemeClr>
                  </a:solidFill>
                </a:rPr>
                <a:t>www.sosproducts.com/product-p/64812.htm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5433621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90500" y="1055158"/>
            <a:ext cx="7696200" cy="4351338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Bolt home to Foundation</a:t>
            </a:r>
          </a:p>
          <a:p>
            <a:pPr marL="457200" lvl="1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Mitigation</a:t>
            </a:r>
          </a:p>
        </p:txBody>
      </p:sp>
      <p:grpSp>
        <p:nvGrpSpPr>
          <p:cNvPr id="5" name="Group 4" descr="bolting home to foundation"/>
          <p:cNvGrpSpPr/>
          <p:nvPr/>
        </p:nvGrpSpPr>
        <p:grpSpPr>
          <a:xfrm>
            <a:off x="995636" y="1726143"/>
            <a:ext cx="7237427" cy="4762500"/>
            <a:chOff x="1379982" y="1637977"/>
            <a:chExt cx="7237427" cy="4762500"/>
          </a:xfrm>
        </p:grpSpPr>
        <p:pic>
          <p:nvPicPr>
            <p:cNvPr id="4098" name="Picture 2" descr="Image result for bolt house foundation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79982" y="1637977"/>
              <a:ext cx="7153275" cy="4762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786536" y="6261978"/>
              <a:ext cx="1830873" cy="1384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" dirty="0"/>
                <a:t>http://www.sinaiconstruction.net/LA-foundation-retrofit-blog/foundation-bolting-basics/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4605644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Mitigation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0500" y="1419225"/>
            <a:ext cx="7696200" cy="4351338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3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Know how to turn off:</a:t>
            </a:r>
          </a:p>
          <a:p>
            <a:pPr lvl="1"/>
            <a:r>
              <a:rPr lang="en-US" dirty="0"/>
              <a:t>Gas</a:t>
            </a:r>
          </a:p>
          <a:p>
            <a:pPr lvl="1"/>
            <a:r>
              <a:rPr lang="en-US" dirty="0"/>
              <a:t>Electricity </a:t>
            </a:r>
          </a:p>
          <a:p>
            <a:pPr lvl="1"/>
            <a:r>
              <a:rPr lang="en-US" dirty="0"/>
              <a:t>Water</a:t>
            </a:r>
          </a:p>
          <a:p>
            <a:pPr marL="457200" lvl="1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200" name="Picture 8" descr="gas meter shut off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85778" y="2731705"/>
            <a:ext cx="2591122" cy="360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3281812" y="6220519"/>
            <a:ext cx="1830873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https://oaklandstakeprepare.files.wordpress.com/2013/09/gas-shut-off-valve.jpg</a:t>
            </a:r>
          </a:p>
        </p:txBody>
      </p:sp>
      <p:pic>
        <p:nvPicPr>
          <p:cNvPr id="8198" name="Picture 6" descr="Image result for turn off electric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12685" y="2731706"/>
            <a:ext cx="2700866" cy="360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5455295" y="6220519"/>
            <a:ext cx="2431405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" dirty="0">
                <a:solidFill>
                  <a:schemeClr val="tx1">
                    <a:lumMod val="75000"/>
                  </a:schemeClr>
                </a:solidFill>
              </a:rPr>
              <a:t>http://www.doh.wa.gov/Emergencies/BePreparedBeSafe/SevereWeatherandNaturalDisasters/TurningOfftheUtilities</a:t>
            </a:r>
            <a:r>
              <a:rPr lang="en-US" sz="3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7296428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 noGrp="1"/>
          </p:cNvSpPr>
          <p:nvPr>
            <p:ph type="title" idx="4294967295"/>
          </p:nvPr>
        </p:nvSpPr>
        <p:spPr>
          <a:xfrm>
            <a:off x="190500" y="435358"/>
            <a:ext cx="7511473" cy="131248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all" spc="0" normalizeH="0" baseline="0" noProof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+mj-ea"/>
                <a:cs typeface="+mj-cs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5171617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3725</TotalTime>
  <Words>1975</Words>
  <Application>Microsoft Office PowerPoint</Application>
  <PresentationFormat>On-screen Show (4:3)</PresentationFormat>
  <Paragraphs>463</Paragraphs>
  <Slides>59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6" baseType="lpstr">
      <vt:lpstr>Arial</vt:lpstr>
      <vt:lpstr>Calibri</vt:lpstr>
      <vt:lpstr>Cambria</vt:lpstr>
      <vt:lpstr>Century Gothic</vt:lpstr>
      <vt:lpstr>Courier New</vt:lpstr>
      <vt:lpstr>Franklin Gothic Book</vt:lpstr>
      <vt:lpstr>Mesh</vt:lpstr>
      <vt:lpstr>The  Cascadia Subduction zone</vt:lpstr>
      <vt:lpstr>Cascadia Subduction Zone</vt:lpstr>
      <vt:lpstr>Cascadia Subduction Zone</vt:lpstr>
      <vt:lpstr>Cascadia Subduction Zone</vt:lpstr>
      <vt:lpstr>History</vt:lpstr>
      <vt:lpstr>History</vt:lpstr>
      <vt:lpstr>History</vt:lpstr>
      <vt:lpstr>History</vt:lpstr>
      <vt:lpstr>Recent History</vt:lpstr>
      <vt:lpstr>Recent History</vt:lpstr>
      <vt:lpstr>How Powerful is Magnitude 9.0?</vt:lpstr>
      <vt:lpstr>Earthquakes Larger than a 9.0?</vt:lpstr>
      <vt:lpstr>How Common are Earthquakes?</vt:lpstr>
      <vt:lpstr>Take a Deep Breath</vt:lpstr>
      <vt:lpstr>How to Respond </vt:lpstr>
      <vt:lpstr>Response</vt:lpstr>
      <vt:lpstr>Response</vt:lpstr>
      <vt:lpstr>Why drop, cover, hold?</vt:lpstr>
      <vt:lpstr>Good Cover?</vt:lpstr>
      <vt:lpstr>Good Cover?</vt:lpstr>
      <vt:lpstr>Once Shaking stops, evacuate!</vt:lpstr>
      <vt:lpstr>Balance Hazard</vt:lpstr>
      <vt:lpstr>Falling Hazards</vt:lpstr>
      <vt:lpstr>Falling Hazards</vt:lpstr>
      <vt:lpstr>Falling Hazards</vt:lpstr>
      <vt:lpstr>Fire Alarms</vt:lpstr>
      <vt:lpstr>Falling Hazards</vt:lpstr>
      <vt:lpstr>The Good News…  </vt:lpstr>
      <vt:lpstr>Ground Movement</vt:lpstr>
      <vt:lpstr>Ground Movement</vt:lpstr>
      <vt:lpstr>Building Sway</vt:lpstr>
      <vt:lpstr>Liquefaction</vt:lpstr>
      <vt:lpstr>Liquefaction</vt:lpstr>
      <vt:lpstr>Aftershocks</vt:lpstr>
      <vt:lpstr>Aftershocks</vt:lpstr>
      <vt:lpstr>Japan 2011 Aftershocks</vt:lpstr>
      <vt:lpstr>Driving Hazards</vt:lpstr>
      <vt:lpstr>Driving Hazards</vt:lpstr>
      <vt:lpstr>Driving Hazards</vt:lpstr>
      <vt:lpstr>Driving Hazards</vt:lpstr>
      <vt:lpstr>Driving Hazards</vt:lpstr>
      <vt:lpstr>Tsunami</vt:lpstr>
      <vt:lpstr>Tsunami</vt:lpstr>
      <vt:lpstr>Tsunami </vt:lpstr>
      <vt:lpstr>Tsunami </vt:lpstr>
      <vt:lpstr>Tsunami Video </vt:lpstr>
      <vt:lpstr>Tsunami aftermath </vt:lpstr>
      <vt:lpstr>Tsunami Response </vt:lpstr>
      <vt:lpstr>Hatfield – OSU Campus </vt:lpstr>
      <vt:lpstr>Restoration </vt:lpstr>
      <vt:lpstr>Deep Breath…</vt:lpstr>
      <vt:lpstr>Mitigation</vt:lpstr>
      <vt:lpstr>Mitigation</vt:lpstr>
      <vt:lpstr>Mitigation</vt:lpstr>
      <vt:lpstr>Mitigation</vt:lpstr>
      <vt:lpstr>Mitigation</vt:lpstr>
      <vt:lpstr>Mitigation</vt:lpstr>
      <vt:lpstr>Mitigation</vt:lpstr>
      <vt:lpstr>Questions?</vt:lpstr>
    </vt:vector>
  </TitlesOfParts>
  <Company>Oregon State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Mark.Becker@oregonstate.edu</dc:creator>
  <cp:lastModifiedBy>Bamberger, Michael</cp:lastModifiedBy>
  <cp:revision>123</cp:revision>
  <dcterms:created xsi:type="dcterms:W3CDTF">2017-08-08T16:12:26Z</dcterms:created>
  <dcterms:modified xsi:type="dcterms:W3CDTF">2025-12-30T15:01:47Z</dcterms:modified>
</cp:coreProperties>
</file>